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71" r:id="rId3"/>
    <p:sldId id="263" r:id="rId4"/>
    <p:sldId id="272" r:id="rId5"/>
    <p:sldId id="258" r:id="rId6"/>
    <p:sldId id="273" r:id="rId7"/>
    <p:sldId id="289" r:id="rId8"/>
    <p:sldId id="275" r:id="rId9"/>
    <p:sldId id="265" r:id="rId10"/>
    <p:sldId id="284" r:id="rId11"/>
    <p:sldId id="276" r:id="rId12"/>
    <p:sldId id="297" r:id="rId13"/>
    <p:sldId id="298" r:id="rId14"/>
    <p:sldId id="299" r:id="rId15"/>
    <p:sldId id="300" r:id="rId16"/>
    <p:sldId id="277" r:id="rId17"/>
    <p:sldId id="257" r:id="rId18"/>
    <p:sldId id="292" r:id="rId19"/>
    <p:sldId id="267" r:id="rId20"/>
    <p:sldId id="295" r:id="rId21"/>
    <p:sldId id="296" r:id="rId22"/>
    <p:sldId id="279" r:id="rId23"/>
    <p:sldId id="291" r:id="rId24"/>
    <p:sldId id="294" r:id="rId25"/>
    <p:sldId id="285" r:id="rId26"/>
    <p:sldId id="286" r:id="rId27"/>
    <p:sldId id="281" r:id="rId28"/>
    <p:sldId id="288" r:id="rId29"/>
  </p:sldIdLst>
  <p:sldSz cx="9144000" cy="6858000" type="screen4x3"/>
  <p:notesSz cx="6858000" cy="9144000"/>
  <p:defaultText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00"/>
    <a:srgbClr val="3A631F"/>
    <a:srgbClr val="8DB113"/>
    <a:srgbClr val="7BB120"/>
    <a:srgbClr val="599720"/>
    <a:srgbClr val="688C0E"/>
    <a:srgbClr val="000000"/>
    <a:srgbClr val="4B8C00"/>
    <a:srgbClr val="0071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75" autoAdjust="0"/>
  </p:normalViewPr>
  <p:slideViewPr>
    <p:cSldViewPr snapToGrid="0" snapToObjects="1">
      <p:cViewPr>
        <p:scale>
          <a:sx n="76" d="100"/>
          <a:sy n="76" d="100"/>
        </p:scale>
        <p:origin x="-84"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253175-8417-44C0-A5E5-7AE8780808BA}" type="datetimeFigureOut">
              <a:rPr lang="de-DE" smtClean="0"/>
              <a:pPr/>
              <a:t>14.10.2014</a:t>
            </a:fld>
            <a:endParaRPr lang="de-D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EFB0DB-0401-4819-BD0C-512DCC82C184}" type="slidenum">
              <a:rPr lang="de-DE" smtClean="0"/>
              <a:pPr/>
              <a:t>‹#›</a:t>
            </a:fld>
            <a:endParaRPr lang="de-DE"/>
          </a:p>
        </p:txBody>
      </p:sp>
    </p:spTree>
    <p:extLst>
      <p:ext uri="{BB962C8B-B14F-4D97-AF65-F5344CB8AC3E}">
        <p14:creationId xmlns:p14="http://schemas.microsoft.com/office/powerpoint/2010/main" val="2246514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c.europa.eu/environment/gpp/pdf/tbr/transport_tbr.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de-DE" sz="1200" kern="1200" dirty="0" smtClean="0">
                <a:solidFill>
                  <a:schemeClr val="tx1"/>
                </a:solidFill>
                <a:latin typeface="+mn-lt"/>
                <a:ea typeface="+mn-ea"/>
                <a:cs typeface="+mn-cs"/>
              </a:rPr>
              <a:t>ADJUST</a:t>
            </a:r>
            <a:r>
              <a:rPr lang="de-DE" sz="1200" kern="1200" baseline="0" dirty="0" smtClean="0">
                <a:solidFill>
                  <a:schemeClr val="tx1"/>
                </a:solidFill>
                <a:latin typeface="+mn-lt"/>
                <a:ea typeface="+mn-ea"/>
                <a:cs typeface="+mn-cs"/>
              </a:rPr>
              <a:t> FORMATTING!</a:t>
            </a:r>
            <a:endParaRPr lang="de-DE" sz="1200" kern="1200" dirty="0" smtClean="0">
              <a:solidFill>
                <a:schemeClr val="tx1"/>
              </a:solidFill>
              <a:latin typeface="+mn-lt"/>
              <a:ea typeface="+mn-ea"/>
              <a:cs typeface="+mn-cs"/>
            </a:endParaRPr>
          </a:p>
          <a:p>
            <a:endParaRPr lang="de-DE" dirty="0" smtClean="0"/>
          </a:p>
        </p:txBody>
      </p:sp>
      <p:sp>
        <p:nvSpPr>
          <p:cNvPr id="4" name="Slide Number Placeholder 3"/>
          <p:cNvSpPr>
            <a:spLocks noGrp="1"/>
          </p:cNvSpPr>
          <p:nvPr>
            <p:ph type="sldNum" sz="quarter" idx="10"/>
          </p:nvPr>
        </p:nvSpPr>
        <p:spPr/>
        <p:txBody>
          <a:bodyPr/>
          <a:lstStyle/>
          <a:p>
            <a:fld id="{4AEFB0DB-0401-4819-BD0C-512DCC82C184}"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kern="1200" dirty="0" smtClean="0">
                <a:solidFill>
                  <a:schemeClr val="tx1"/>
                </a:solidFill>
                <a:latin typeface="+mn-lt"/>
                <a:ea typeface="+mn-ea"/>
                <a:cs typeface="+mn-cs"/>
              </a:rPr>
              <a:t>If</a:t>
            </a:r>
            <a:r>
              <a:rPr lang="en-US" sz="1200" kern="1200" baseline="0" dirty="0" smtClean="0">
                <a:solidFill>
                  <a:schemeClr val="tx1"/>
                </a:solidFill>
                <a:latin typeface="+mn-lt"/>
                <a:ea typeface="+mn-ea"/>
                <a:cs typeface="+mn-cs"/>
              </a:rPr>
              <a:t> t</a:t>
            </a:r>
            <a:r>
              <a:rPr lang="en-US" sz="1200" kern="1200" dirty="0" smtClean="0">
                <a:solidFill>
                  <a:schemeClr val="tx1"/>
                </a:solidFill>
                <a:latin typeface="+mn-lt"/>
                <a:ea typeface="+mn-ea"/>
                <a:cs typeface="+mn-cs"/>
              </a:rPr>
              <a:t>he vehicle is fitted with an air-conditioning system designed to contain fluorinated greenhouse </a:t>
            </a:r>
          </a:p>
          <a:p>
            <a:pPr rtl="0"/>
            <a:r>
              <a:rPr lang="en-US" sz="1200" kern="1200" dirty="0" smtClean="0">
                <a:solidFill>
                  <a:schemeClr val="tx1"/>
                </a:solidFill>
                <a:latin typeface="+mn-lt"/>
                <a:ea typeface="+mn-ea"/>
                <a:cs typeface="+mn-cs"/>
              </a:rPr>
              <a:t>gases, the specific gas must have a global warming potential (GWP) 150 (related to CO2 and a time horizon of 100 years). </a:t>
            </a:r>
          </a:p>
          <a:p>
            <a:pPr rtl="0"/>
            <a:r>
              <a:rPr lang="en-US" sz="1200" kern="1200" dirty="0" smtClean="0">
                <a:solidFill>
                  <a:schemeClr val="tx1"/>
                </a:solidFill>
                <a:latin typeface="+mn-lt"/>
                <a:ea typeface="+mn-ea"/>
                <a:cs typeface="+mn-cs"/>
              </a:rPr>
              <a:t>If the GWP is higher, the leakage rate from the system must not exceed 40g of fluorinated greenhouse gases per year for a single evaporator system, or 60g of fluorinated greenhouse gases per year for a dual evaporator system. </a:t>
            </a:r>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11</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12</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13</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14</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15</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16</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rgbClr val="0D0D0D"/>
                </a:solidFill>
                <a:ea typeface="ＭＳ Ｐゴシック" pitchFamily="34" charset="-128"/>
              </a:rPr>
              <a:t>Source: </a:t>
            </a:r>
            <a:r>
              <a:rPr lang="en-US" sz="1200" kern="1200" dirty="0" smtClean="0">
                <a:solidFill>
                  <a:schemeClr val="tx1"/>
                </a:solidFill>
                <a:latin typeface="+mn-lt"/>
                <a:ea typeface="+mn-ea"/>
                <a:cs typeface="+mn-cs"/>
              </a:rPr>
              <a:t>http://ec.europa.eu/environment/gpp/pdf/criteria/transport.pdf</a:t>
            </a:r>
          </a:p>
          <a:p>
            <a:r>
              <a:rPr lang="de-DE" dirty="0" smtClean="0">
                <a:solidFill>
                  <a:srgbClr val="0D0D0D"/>
                </a:solidFill>
                <a:ea typeface="ＭＳ Ｐゴシック" pitchFamily="34" charset="-128"/>
              </a:rPr>
              <a:t/>
            </a:r>
            <a:br>
              <a:rPr lang="de-DE" dirty="0" smtClean="0">
                <a:solidFill>
                  <a:srgbClr val="0D0D0D"/>
                </a:solidFill>
                <a:ea typeface="ＭＳ Ｐゴシック" pitchFamily="34" charset="-128"/>
              </a:rPr>
            </a:br>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17</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de-DE" dirty="0" smtClean="0">
                <a:solidFill>
                  <a:srgbClr val="0D0D0D"/>
                </a:solidFill>
                <a:ea typeface="ＭＳ Ｐゴシック" pitchFamily="34" charset="-128"/>
              </a:rPr>
              <a:t/>
            </a:r>
            <a:br>
              <a:rPr lang="de-DE" dirty="0" smtClean="0">
                <a:solidFill>
                  <a:srgbClr val="0D0D0D"/>
                </a:solidFill>
                <a:ea typeface="ＭＳ Ｐゴシック" pitchFamily="34" charset="-128"/>
              </a:rPr>
            </a:br>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18</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de-DE" dirty="0" smtClean="0"/>
              <a:t>Also </a:t>
            </a:r>
            <a:r>
              <a:rPr lang="de-DE" dirty="0" err="1" smtClean="0"/>
              <a:t>see</a:t>
            </a:r>
            <a:r>
              <a:rPr lang="de-DE" dirty="0" smtClean="0"/>
              <a:t>: http://www.procuraplus.org/fileadmin/files/Manuals/English_manual/Procura__Manual_Chapter6a_-_buses.pdf</a:t>
            </a:r>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19</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kern="1200" dirty="0" smtClean="0">
                <a:solidFill>
                  <a:schemeClr val="tx1"/>
                </a:solidFill>
                <a:latin typeface="+mn-lt"/>
                <a:ea typeface="+mn-ea"/>
                <a:cs typeface="+mn-cs"/>
              </a:rPr>
              <a:t>Source: http://ec.europa.eu/environment/gpp/pdf/tbr/transport_tbr.pdf and http://ec.europa.eu/environment/gpp/pdf/criteria/transport.pdf</a:t>
            </a:r>
          </a:p>
          <a:p>
            <a:pPr rtl="0"/>
            <a:endParaRPr lang="en-US" sz="1200"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Many different types and styles of passenger car are available to suit a number of needs. The </a:t>
            </a:r>
          </a:p>
          <a:p>
            <a:pPr rtl="0"/>
            <a:r>
              <a:rPr lang="en-US" sz="1200" kern="1200" dirty="0" smtClean="0">
                <a:solidFill>
                  <a:schemeClr val="tx1"/>
                </a:solidFill>
                <a:latin typeface="+mn-lt"/>
                <a:ea typeface="+mn-ea"/>
                <a:cs typeface="+mn-cs"/>
              </a:rPr>
              <a:t>market for vehicles is responding to the desire to achieve lower emissions and environmental </a:t>
            </a:r>
          </a:p>
          <a:p>
            <a:pPr rtl="0"/>
            <a:r>
              <a:rPr lang="en-US" sz="1200" kern="1200" dirty="0" smtClean="0">
                <a:solidFill>
                  <a:schemeClr val="tx1"/>
                </a:solidFill>
                <a:latin typeface="+mn-lt"/>
                <a:ea typeface="+mn-ea"/>
                <a:cs typeface="+mn-cs"/>
              </a:rPr>
              <a:t>impact.</a:t>
            </a:r>
          </a:p>
          <a:p>
            <a:pPr rtl="0"/>
            <a:r>
              <a:rPr lang="en-US" sz="1200" kern="1200" dirty="0" smtClean="0">
                <a:solidFill>
                  <a:schemeClr val="tx1"/>
                </a:solidFill>
                <a:latin typeface="+mn-lt"/>
                <a:ea typeface="+mn-ea"/>
                <a:cs typeface="+mn-cs"/>
              </a:rPr>
              <a:t>Public authorities require vehicles for a range of activities including; ordinary passenger car </a:t>
            </a:r>
          </a:p>
          <a:p>
            <a:pPr rtl="0"/>
            <a:r>
              <a:rPr lang="en-US" sz="1200" kern="1200" dirty="0" smtClean="0">
                <a:solidFill>
                  <a:schemeClr val="tx1"/>
                </a:solidFill>
                <a:latin typeface="+mn-lt"/>
                <a:ea typeface="+mn-ea"/>
                <a:cs typeface="+mn-cs"/>
              </a:rPr>
              <a:t>(used for example as official vehicles, vehicles of inspection bodies), small vans and light </a:t>
            </a:r>
          </a:p>
          <a:p>
            <a:pPr rtl="0"/>
            <a:r>
              <a:rPr lang="en-US" sz="1200" kern="1200" dirty="0" smtClean="0">
                <a:solidFill>
                  <a:schemeClr val="tx1"/>
                </a:solidFill>
                <a:latin typeface="+mn-lt"/>
                <a:ea typeface="+mn-ea"/>
                <a:cs typeface="+mn-cs"/>
              </a:rPr>
              <a:t>duty vehicles (for example delivery vans or equipment for gardening), buses and waste </a:t>
            </a:r>
          </a:p>
          <a:p>
            <a:pPr rtl="0"/>
            <a:r>
              <a:rPr lang="en-US" sz="1200" kern="1200" dirty="0" smtClean="0">
                <a:solidFill>
                  <a:schemeClr val="tx1"/>
                </a:solidFill>
                <a:latin typeface="+mn-lt"/>
                <a:ea typeface="+mn-ea"/>
                <a:cs typeface="+mn-cs"/>
              </a:rPr>
              <a:t>disposal trucks. </a:t>
            </a:r>
          </a:p>
          <a:p>
            <a:pPr rtl="0"/>
            <a:r>
              <a:rPr lang="en-US" sz="1200" kern="1200" dirty="0" smtClean="0">
                <a:solidFill>
                  <a:schemeClr val="tx1"/>
                </a:solidFill>
                <a:latin typeface="+mn-lt"/>
                <a:ea typeface="+mn-ea"/>
                <a:cs typeface="+mn-cs"/>
              </a:rPr>
              <a:t>In terms of public procurement, the total annual purchase of vehicles by public authorities has </a:t>
            </a:r>
          </a:p>
          <a:p>
            <a:pPr rtl="0"/>
            <a:r>
              <a:rPr lang="en-US" sz="1200" kern="1200" dirty="0" smtClean="0">
                <a:solidFill>
                  <a:schemeClr val="tx1"/>
                </a:solidFill>
                <a:latin typeface="+mn-lt"/>
                <a:ea typeface="+mn-ea"/>
                <a:cs typeface="+mn-cs"/>
              </a:rPr>
              <a:t>been estimated to be in the order of 110,000 passenger cars, 110,000 light-duty vehicles, </a:t>
            </a:r>
          </a:p>
          <a:p>
            <a:pPr rtl="0"/>
            <a:r>
              <a:rPr lang="en-US" sz="1200" kern="1200" dirty="0" smtClean="0">
                <a:solidFill>
                  <a:schemeClr val="tx1"/>
                </a:solidFill>
                <a:latin typeface="+mn-lt"/>
                <a:ea typeface="+mn-ea"/>
                <a:cs typeface="+mn-cs"/>
              </a:rPr>
              <a:t>35,000 lorries and 17,000 buses for the EU-25. The corresponding shares of public </a:t>
            </a:r>
          </a:p>
          <a:p>
            <a:pPr rtl="0"/>
            <a:r>
              <a:rPr lang="en-US" sz="1200" kern="1200" dirty="0" smtClean="0">
                <a:solidFill>
                  <a:schemeClr val="tx1"/>
                </a:solidFill>
                <a:latin typeface="+mn-lt"/>
                <a:ea typeface="+mn-ea"/>
                <a:cs typeface="+mn-cs"/>
              </a:rPr>
              <a:t>procurement of the whole sales in the EU-25 are slightly below 1% for cars, around 6% for </a:t>
            </a:r>
          </a:p>
          <a:p>
            <a:pPr rtl="0"/>
            <a:r>
              <a:rPr lang="en-US" sz="1200" kern="1200" dirty="0" smtClean="0">
                <a:solidFill>
                  <a:schemeClr val="tx1"/>
                </a:solidFill>
                <a:latin typeface="+mn-lt"/>
                <a:ea typeface="+mn-ea"/>
                <a:cs typeface="+mn-cs"/>
              </a:rPr>
              <a:t>vans and lorries, and around 30% for buses. </a:t>
            </a:r>
          </a:p>
          <a:p>
            <a:pPr rtl="0"/>
            <a:r>
              <a:rPr lang="en-US" sz="1200" kern="1200" dirty="0" smtClean="0">
                <a:solidFill>
                  <a:schemeClr val="tx1"/>
                </a:solidFill>
                <a:latin typeface="+mn-lt"/>
                <a:ea typeface="+mn-ea"/>
                <a:cs typeface="+mn-cs"/>
              </a:rPr>
              <a:t>As large procurers of vehicles public authorities have a significant role to play in not only </a:t>
            </a:r>
          </a:p>
          <a:p>
            <a:pPr rtl="0"/>
            <a:r>
              <a:rPr lang="en-US" sz="1200" kern="1200" dirty="0" smtClean="0">
                <a:solidFill>
                  <a:schemeClr val="tx1"/>
                </a:solidFill>
                <a:latin typeface="+mn-lt"/>
                <a:ea typeface="+mn-ea"/>
                <a:cs typeface="+mn-cs"/>
              </a:rPr>
              <a:t>reducing environmental impacts in their own right, but also encouraging the use and </a:t>
            </a:r>
          </a:p>
          <a:p>
            <a:pPr rtl="0"/>
            <a:r>
              <a:rPr lang="en-US" sz="1200" kern="1200" dirty="0" smtClean="0">
                <a:solidFill>
                  <a:schemeClr val="tx1"/>
                </a:solidFill>
                <a:latin typeface="+mn-lt"/>
                <a:ea typeface="+mn-ea"/>
                <a:cs typeface="+mn-cs"/>
              </a:rPr>
              <a:t>manufacturer of greener vehicles in general. Directive 2009/33EC requires that energy </a:t>
            </a:r>
          </a:p>
          <a:p>
            <a:pPr rtl="0"/>
            <a:r>
              <a:rPr lang="en-US" sz="1200" kern="1200" dirty="0" smtClean="0">
                <a:solidFill>
                  <a:schemeClr val="tx1"/>
                </a:solidFill>
                <a:latin typeface="+mn-lt"/>
                <a:ea typeface="+mn-ea"/>
                <a:cs typeface="+mn-cs"/>
              </a:rPr>
              <a:t>consumption and emissions be taken into account in the purchasing decision. This ensures </a:t>
            </a:r>
          </a:p>
          <a:p>
            <a:pPr rtl="0"/>
            <a:r>
              <a:rPr lang="en-US" sz="1200" kern="1200" dirty="0" smtClean="0">
                <a:solidFill>
                  <a:schemeClr val="tx1"/>
                </a:solidFill>
                <a:latin typeface="+mn-lt"/>
                <a:ea typeface="+mn-ea"/>
                <a:cs typeface="+mn-cs"/>
              </a:rPr>
              <a:t>that environmental impacts are taken into account and gives a competitive advantage to green </a:t>
            </a:r>
          </a:p>
          <a:p>
            <a:pPr rtl="0"/>
            <a:r>
              <a:rPr lang="en-US" sz="1200" kern="1200" dirty="0" smtClean="0">
                <a:solidFill>
                  <a:schemeClr val="tx1"/>
                </a:solidFill>
                <a:latin typeface="+mn-lt"/>
                <a:ea typeface="+mn-ea"/>
                <a:cs typeface="+mn-cs"/>
              </a:rPr>
              <a:t>vehicles. </a:t>
            </a:r>
          </a:p>
          <a:p>
            <a:pPr rtl="0"/>
            <a:r>
              <a:rPr lang="en-US" sz="1200" kern="1200" dirty="0" smtClean="0">
                <a:solidFill>
                  <a:schemeClr val="tx1"/>
                </a:solidFill>
                <a:latin typeface="+mn-lt"/>
                <a:ea typeface="+mn-ea"/>
                <a:cs typeface="+mn-cs"/>
              </a:rPr>
              <a:t>Since in most Member States, as a result of lower tax rates, diesel is cheaper than petrol </a:t>
            </a:r>
          </a:p>
          <a:p>
            <a:pPr rtl="0"/>
            <a:r>
              <a:rPr lang="en-US" sz="1200" kern="1200" dirty="0" smtClean="0">
                <a:solidFill>
                  <a:schemeClr val="tx1"/>
                </a:solidFill>
                <a:latin typeface="+mn-lt"/>
                <a:ea typeface="+mn-ea"/>
                <a:cs typeface="+mn-cs"/>
              </a:rPr>
              <a:t>company cars tend to be diesel fuelled. This also applies for contracting authorities although </a:t>
            </a:r>
          </a:p>
          <a:p>
            <a:pPr rtl="0"/>
            <a:r>
              <a:rPr lang="en-US" sz="1200" kern="1200" dirty="0" smtClean="0">
                <a:solidFill>
                  <a:schemeClr val="tx1"/>
                </a:solidFill>
                <a:latin typeface="+mn-lt"/>
                <a:ea typeface="+mn-ea"/>
                <a:cs typeface="+mn-cs"/>
              </a:rPr>
              <a:t>the procurement of vehicles with other technologies/fuels is increasing. The selection of one </a:t>
            </a:r>
          </a:p>
          <a:p>
            <a:pPr rtl="0"/>
            <a:r>
              <a:rPr lang="en-US" sz="1200" kern="1200" dirty="0" smtClean="0">
                <a:solidFill>
                  <a:schemeClr val="tx1"/>
                </a:solidFill>
                <a:latin typeface="+mn-lt"/>
                <a:ea typeface="+mn-ea"/>
                <a:cs typeface="+mn-cs"/>
              </a:rPr>
              <a:t>type or another will highly depend on the performance requirements and the use of the </a:t>
            </a:r>
          </a:p>
          <a:p>
            <a:pPr rtl="0"/>
            <a:r>
              <a:rPr lang="en-US" sz="1200" kern="1200" dirty="0" smtClean="0">
                <a:solidFill>
                  <a:schemeClr val="tx1"/>
                </a:solidFill>
                <a:latin typeface="+mn-lt"/>
                <a:ea typeface="+mn-ea"/>
                <a:cs typeface="+mn-cs"/>
              </a:rPr>
              <a:t>vehicle. Therefore, before drafting any criteria, it is necessary to reflect on whether it is </a:t>
            </a:r>
          </a:p>
          <a:p>
            <a:pPr rtl="0"/>
            <a:r>
              <a:rPr lang="en-US" sz="1200" kern="1200" dirty="0" smtClean="0">
                <a:solidFill>
                  <a:schemeClr val="tx1"/>
                </a:solidFill>
                <a:latin typeface="+mn-lt"/>
                <a:ea typeface="+mn-ea"/>
                <a:cs typeface="+mn-cs"/>
              </a:rPr>
              <a:t>necessary to buy or rent a car and if so, what are its specific requirements. The vehicle should </a:t>
            </a:r>
          </a:p>
          <a:p>
            <a:pPr rtl="0"/>
            <a:r>
              <a:rPr lang="en-US" sz="1200" kern="1200" dirty="0" smtClean="0">
                <a:solidFill>
                  <a:schemeClr val="tx1"/>
                </a:solidFill>
                <a:latin typeface="+mn-lt"/>
                <a:ea typeface="+mn-ea"/>
                <a:cs typeface="+mn-cs"/>
              </a:rPr>
              <a:t>be suitable for the task it is required to perform, and not go beyond it. </a:t>
            </a:r>
          </a:p>
          <a:p>
            <a:pPr rtl="0"/>
            <a:r>
              <a:rPr lang="en-US" sz="1200" kern="1200" dirty="0" smtClean="0">
                <a:solidFill>
                  <a:schemeClr val="tx1"/>
                </a:solidFill>
                <a:latin typeface="+mn-lt"/>
                <a:ea typeface="+mn-ea"/>
                <a:cs typeface="+mn-cs"/>
              </a:rPr>
              <a:t>Tenders are normally divided into lots for the different categories of vehicles to be purchased </a:t>
            </a:r>
          </a:p>
          <a:p>
            <a:pPr rtl="0"/>
            <a:r>
              <a:rPr lang="en-US" sz="1200" kern="1200" dirty="0" smtClean="0">
                <a:solidFill>
                  <a:schemeClr val="tx1"/>
                </a:solidFill>
                <a:latin typeface="+mn-lt"/>
                <a:ea typeface="+mn-ea"/>
                <a:cs typeface="+mn-cs"/>
              </a:rPr>
              <a:t>which allows the contracting authority to define different technologies for each of them </a:t>
            </a:r>
          </a:p>
          <a:p>
            <a:pPr rtl="0"/>
            <a:r>
              <a:rPr lang="en-US" sz="1200" kern="1200" dirty="0" smtClean="0">
                <a:solidFill>
                  <a:schemeClr val="tx1"/>
                </a:solidFill>
                <a:latin typeface="+mn-lt"/>
                <a:ea typeface="+mn-ea"/>
                <a:cs typeface="+mn-cs"/>
              </a:rPr>
              <a:t>(hybrids, FFV, electric, LGP, etc.). </a:t>
            </a:r>
          </a:p>
          <a:p>
            <a:pPr rtl="0"/>
            <a:endParaRPr lang="en-US" sz="1200" kern="1200" dirty="0" smtClean="0">
              <a:solidFill>
                <a:schemeClr val="tx1"/>
              </a:solidFill>
              <a:latin typeface="+mn-lt"/>
              <a:ea typeface="+mn-ea"/>
              <a:cs typeface="+mn-cs"/>
            </a:endParaRPr>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20</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de-DE" baseline="0" dirty="0" err="1" smtClean="0"/>
              <a:t>LGAction</a:t>
            </a:r>
            <a:endParaRPr lang="de-DE" baseline="0" dirty="0" smtClean="0"/>
          </a:p>
        </p:txBody>
      </p:sp>
      <p:sp>
        <p:nvSpPr>
          <p:cNvPr id="4" name="Slide Number Placeholder 3"/>
          <p:cNvSpPr>
            <a:spLocks noGrp="1"/>
          </p:cNvSpPr>
          <p:nvPr>
            <p:ph type="sldNum" sz="quarter" idx="10"/>
          </p:nvPr>
        </p:nvSpPr>
        <p:spPr/>
        <p:txBody>
          <a:bodyPr/>
          <a:lstStyle/>
          <a:p>
            <a:fld id="{4AEFB0DB-0401-4819-BD0C-512DCC82C184}" type="slidenum">
              <a:rPr lang="de-DE" smtClean="0"/>
              <a:pPr/>
              <a:t>2</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kern="1200" dirty="0" smtClean="0">
                <a:solidFill>
                  <a:schemeClr val="tx1"/>
                </a:solidFill>
                <a:latin typeface="+mn-lt"/>
                <a:ea typeface="+mn-ea"/>
                <a:cs typeface="+mn-cs"/>
              </a:rPr>
              <a:t>Source: http://ec.europa.eu/environment/gpp/pdf/tbr/transport_tbr.pdf and http://ec.europa.eu/environment/gpp/pdf/criteria/transport.pdf</a:t>
            </a:r>
          </a:p>
          <a:p>
            <a:pPr rtl="0"/>
            <a:endParaRPr lang="en-US" sz="1200" kern="1200" dirty="0" smtClean="0">
              <a:solidFill>
                <a:schemeClr val="tx1"/>
              </a:solidFill>
              <a:latin typeface="+mn-lt"/>
              <a:ea typeface="+mn-ea"/>
              <a:cs typeface="+mn-cs"/>
            </a:endParaRPr>
          </a:p>
          <a:p>
            <a:pPr rtl="0"/>
            <a:endParaRPr lang="en-US" sz="1200" kern="1200" dirty="0" smtClean="0">
              <a:solidFill>
                <a:schemeClr val="tx1"/>
              </a:solidFill>
              <a:latin typeface="+mn-lt"/>
              <a:ea typeface="+mn-ea"/>
              <a:cs typeface="+mn-cs"/>
            </a:endParaRPr>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21</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kern="1200" dirty="0" smtClean="0">
                <a:solidFill>
                  <a:schemeClr val="tx1"/>
                </a:solidFill>
                <a:latin typeface="+mn-lt"/>
                <a:ea typeface="+mn-ea"/>
                <a:cs typeface="+mn-cs"/>
              </a:rPr>
              <a:t>LCC including environmental costs:</a:t>
            </a:r>
          </a:p>
          <a:p>
            <a:pPr rtl="0"/>
            <a:r>
              <a:rPr lang="en-US" sz="1200" kern="1200" dirty="0" smtClean="0">
                <a:solidFill>
                  <a:schemeClr val="tx1"/>
                </a:solidFill>
                <a:latin typeface="+mn-lt"/>
                <a:ea typeface="+mn-ea"/>
                <a:cs typeface="+mn-cs"/>
              </a:rPr>
              <a:t>Maintenance costs were calculated based on calculations made using co-</a:t>
            </a:r>
            <a:r>
              <a:rPr lang="en-US" sz="1200" kern="1200" dirty="0" err="1" smtClean="0">
                <a:solidFill>
                  <a:schemeClr val="tx1"/>
                </a:solidFill>
                <a:latin typeface="+mn-lt"/>
                <a:ea typeface="+mn-ea"/>
                <a:cs typeface="+mn-cs"/>
              </a:rPr>
              <a:t>efficients</a:t>
            </a:r>
            <a:r>
              <a:rPr lang="en-US" sz="1200" kern="1200" dirty="0" smtClean="0">
                <a:solidFill>
                  <a:schemeClr val="tx1"/>
                </a:solidFill>
                <a:latin typeface="+mn-lt"/>
                <a:ea typeface="+mn-ea"/>
                <a:cs typeface="+mn-cs"/>
              </a:rPr>
              <a:t> for future </a:t>
            </a:r>
          </a:p>
          <a:p>
            <a:pPr rtl="0"/>
            <a:r>
              <a:rPr lang="en-US" sz="1200" kern="1200" dirty="0" smtClean="0">
                <a:solidFill>
                  <a:schemeClr val="tx1"/>
                </a:solidFill>
                <a:latin typeface="+mn-lt"/>
                <a:ea typeface="+mn-ea"/>
                <a:cs typeface="+mn-cs"/>
              </a:rPr>
              <a:t>specific maintenance and repair work of the vehicles (e.g. </a:t>
            </a:r>
            <a:r>
              <a:rPr lang="en-US" sz="1200" kern="1200" dirty="0" err="1" smtClean="0">
                <a:solidFill>
                  <a:schemeClr val="tx1"/>
                </a:solidFill>
                <a:latin typeface="+mn-lt"/>
                <a:ea typeface="+mn-ea"/>
                <a:cs typeface="+mn-cs"/>
              </a:rPr>
              <a:t>tyres</a:t>
            </a:r>
            <a:r>
              <a:rPr lang="en-US" sz="1200" kern="1200" dirty="0" smtClean="0">
                <a:solidFill>
                  <a:schemeClr val="tx1"/>
                </a:solidFill>
                <a:latin typeface="+mn-lt"/>
                <a:ea typeface="+mn-ea"/>
                <a:cs typeface="+mn-cs"/>
              </a:rPr>
              <a:t>, window replacement). The environmental costs were calculated based </a:t>
            </a:r>
          </a:p>
          <a:p>
            <a:pPr rtl="0"/>
            <a:r>
              <a:rPr lang="en-US" sz="1200" kern="1200" dirty="0" smtClean="0">
                <a:solidFill>
                  <a:schemeClr val="tx1"/>
                </a:solidFill>
                <a:latin typeface="+mn-lt"/>
                <a:ea typeface="+mn-ea"/>
                <a:cs typeface="+mn-cs"/>
              </a:rPr>
              <a:t>on a) fuel consumption, b) energy consumption, c) CO2 emissions, d) </a:t>
            </a:r>
            <a:r>
              <a:rPr lang="en-US" sz="1200" kern="1200" dirty="0" err="1" smtClean="0">
                <a:solidFill>
                  <a:schemeClr val="tx1"/>
                </a:solidFill>
                <a:latin typeface="+mn-lt"/>
                <a:ea typeface="+mn-ea"/>
                <a:cs typeface="+mn-cs"/>
              </a:rPr>
              <a:t>NOx</a:t>
            </a:r>
            <a:r>
              <a:rPr lang="en-US" sz="1200" kern="1200" dirty="0" smtClean="0">
                <a:solidFill>
                  <a:schemeClr val="tx1"/>
                </a:solidFill>
                <a:latin typeface="+mn-lt"/>
                <a:ea typeface="+mn-ea"/>
                <a:cs typeface="+mn-cs"/>
              </a:rPr>
              <a:t>, e) non-methane hydrocarbons and f) particulate matter. </a:t>
            </a:r>
          </a:p>
          <a:p>
            <a:pPr rtl="0"/>
            <a:r>
              <a:rPr lang="en-US" sz="1200" kern="1200" dirty="0" smtClean="0">
                <a:solidFill>
                  <a:schemeClr val="tx1"/>
                </a:solidFill>
                <a:latin typeface="+mn-lt"/>
                <a:ea typeface="+mn-ea"/>
                <a:cs typeface="+mn-cs"/>
              </a:rPr>
              <a:t>The lifetime cost calculation from the Clean Vehicles Directive was largely used as a basis for calculating the environmental costs. </a:t>
            </a:r>
          </a:p>
          <a:p>
            <a:pPr rtl="0"/>
            <a:endParaRPr lang="en-US" sz="1200" kern="1200" dirty="0" smtClean="0">
              <a:solidFill>
                <a:schemeClr val="tx1"/>
              </a:solidFill>
              <a:latin typeface="+mn-lt"/>
              <a:ea typeface="+mn-ea"/>
              <a:cs typeface="+mn-cs"/>
            </a:endParaRPr>
          </a:p>
          <a:p>
            <a:r>
              <a:rPr lang="de-DE" dirty="0" smtClean="0"/>
              <a:t>Source: http://ec.europa.eu/environment/gpp/pdf/news_alert/Issue27_Case_Study58_Berlin_clean%20vehicles.pdf</a:t>
            </a:r>
          </a:p>
          <a:p>
            <a:endParaRPr lang="de-DE" dirty="0" smtClean="0"/>
          </a:p>
          <a:p>
            <a:r>
              <a:rPr lang="de-DE" dirty="0" smtClean="0"/>
              <a:t>Other </a:t>
            </a:r>
            <a:r>
              <a:rPr lang="de-DE" dirty="0" err="1" smtClean="0"/>
              <a:t>good</a:t>
            </a:r>
            <a:r>
              <a:rPr lang="de-DE" dirty="0" smtClean="0"/>
              <a:t> </a:t>
            </a:r>
            <a:r>
              <a:rPr lang="de-DE" dirty="0" err="1" smtClean="0"/>
              <a:t>practise</a:t>
            </a:r>
            <a:r>
              <a:rPr lang="de-DE" dirty="0" smtClean="0"/>
              <a:t> </a:t>
            </a:r>
            <a:r>
              <a:rPr lang="de-DE" dirty="0" err="1" smtClean="0"/>
              <a:t>examples</a:t>
            </a:r>
            <a:r>
              <a:rPr lang="de-DE" dirty="0" smtClean="0"/>
              <a:t>:</a:t>
            </a:r>
          </a:p>
          <a:p>
            <a:r>
              <a:rPr lang="de-DE" dirty="0" smtClean="0"/>
              <a:t>http://ec.europa.eu/environment/gpp/pdf/news_alert/Issue5_Case_Study10_Ljubjana_hybrids.pdf </a:t>
            </a:r>
            <a:r>
              <a:rPr lang="de-DE" b="1" dirty="0" err="1" smtClean="0"/>
              <a:t>Hybrids</a:t>
            </a:r>
            <a:endParaRPr lang="de-DE" b="1" dirty="0" smtClean="0"/>
          </a:p>
          <a:p>
            <a:r>
              <a:rPr lang="de-DE" dirty="0" smtClean="0"/>
              <a:t>http://ec.europa.eu/environment/gpp/pdf/news_alert/Issue15_Case_Study34_Stockholm_ambulance.pdf </a:t>
            </a:r>
            <a:r>
              <a:rPr lang="de-DE" b="1" dirty="0" err="1" smtClean="0"/>
              <a:t>Renewable</a:t>
            </a:r>
            <a:r>
              <a:rPr lang="de-DE" b="1" dirty="0" smtClean="0"/>
              <a:t> </a:t>
            </a:r>
            <a:r>
              <a:rPr lang="de-DE" b="1" dirty="0" err="1" smtClean="0"/>
              <a:t>fuels</a:t>
            </a:r>
            <a:endParaRPr lang="de-DE" b="1" dirty="0" smtClean="0"/>
          </a:p>
          <a:p>
            <a:r>
              <a:rPr lang="de-DE" dirty="0" smtClean="0"/>
              <a:t>http://ec.europa.eu/environment/gpp/pdf/news_alert/Issue22_Case_study49_Stuttgart.pdf </a:t>
            </a:r>
            <a:r>
              <a:rPr lang="de-DE" b="1" dirty="0" err="1" smtClean="0"/>
              <a:t>Batteries</a:t>
            </a:r>
            <a:endParaRPr lang="de-DE" b="1" dirty="0" smtClean="0"/>
          </a:p>
          <a:p>
            <a:r>
              <a:rPr lang="de-DE" dirty="0" smtClean="0"/>
              <a:t>http://ec.europa.eu/environment/gpp/pdf/news_alert/Issue29_Case_Study64_Paris_autolib.pdf </a:t>
            </a:r>
            <a:r>
              <a:rPr lang="de-DE" b="1" dirty="0" err="1" smtClean="0"/>
              <a:t>Electric</a:t>
            </a:r>
            <a:r>
              <a:rPr lang="de-DE" b="1" dirty="0" smtClean="0"/>
              <a:t> </a:t>
            </a:r>
            <a:r>
              <a:rPr lang="de-DE" b="1" dirty="0" err="1" smtClean="0"/>
              <a:t>cars</a:t>
            </a:r>
            <a:endParaRPr lang="de-DE" b="1" dirty="0" smtClean="0"/>
          </a:p>
          <a:p>
            <a:r>
              <a:rPr lang="de-DE" dirty="0" smtClean="0"/>
              <a:t>http://ec.europa.eu/environment/gpp/pdf/news_alert/Issue39_Case_Study83_Madrid_alternative_vehicles.pdf </a:t>
            </a:r>
            <a:r>
              <a:rPr lang="de-DE" b="1" dirty="0" smtClean="0"/>
              <a:t>Fuel </a:t>
            </a:r>
            <a:r>
              <a:rPr lang="de-DE" b="1" dirty="0" err="1" smtClean="0"/>
              <a:t>consumption</a:t>
            </a:r>
            <a:endParaRPr lang="de-DE" b="1" dirty="0" smtClean="0"/>
          </a:p>
          <a:p>
            <a:pPr rtl="0"/>
            <a:endParaRPr lang="en-US" sz="1200" kern="1200" dirty="0" smtClean="0">
              <a:solidFill>
                <a:schemeClr val="tx1"/>
              </a:solidFill>
              <a:latin typeface="+mn-lt"/>
              <a:ea typeface="+mn-ea"/>
              <a:cs typeface="+mn-cs"/>
            </a:endParaRPr>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22</a:t>
            </a:fld>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23</a:t>
            </a:fld>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24</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smtClean="0"/>
              <a:t>There are different options to find out about the environmental scoring of a vehicle</a:t>
            </a:r>
            <a:r>
              <a:rPr lang="en-US" baseline="0" dirty="0" smtClean="0"/>
              <a:t> e.g. the VDC </a:t>
            </a:r>
            <a:endParaRPr lang="en-US" dirty="0" smtClean="0"/>
          </a:p>
          <a:p>
            <a:pPr rtl="0"/>
            <a:endParaRPr lang="en-US" dirty="0" smtClean="0"/>
          </a:p>
          <a:p>
            <a:pPr rtl="0"/>
            <a:r>
              <a:rPr lang="en-US" dirty="0" smtClean="0"/>
              <a:t>Since 1989, car experts at the VCD check every year hundreds of current car models</a:t>
            </a:r>
            <a:r>
              <a:rPr lang="en-US" baseline="0" dirty="0" smtClean="0"/>
              <a:t> on w</a:t>
            </a:r>
            <a:r>
              <a:rPr lang="en-US" dirty="0" smtClean="0"/>
              <a:t>ho can build the most environmentally friendly car. In order to make the leap into the top ten of the VCD Environmental Car List, best values ​​are required in three categories:</a:t>
            </a:r>
          </a:p>
          <a:p>
            <a:pPr rtl="0"/>
            <a:r>
              <a:rPr lang="en-US" dirty="0" smtClean="0"/>
              <a:t>Fuel consumption and CO2 emissions per kilometer, noise, quantity and nature of pollutants of exhaust emissions.</a:t>
            </a:r>
          </a:p>
          <a:p>
            <a:pPr rtl="0"/>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http://www.vcd.org/autoundumwelt.html</a:t>
            </a:r>
          </a:p>
          <a:p>
            <a:pPr rtl="0"/>
            <a:endParaRPr lang="en-US" dirty="0" smtClean="0"/>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25</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 </a:t>
            </a:r>
            <a:r>
              <a:rPr lang="de-DE" dirty="0" err="1" smtClean="0"/>
              <a:t>by</a:t>
            </a:r>
            <a:r>
              <a:rPr lang="de-DE" baseline="0" dirty="0" smtClean="0"/>
              <a:t> </a:t>
            </a:r>
            <a:r>
              <a:rPr lang="de-DE" baseline="0" dirty="0" err="1" smtClean="0"/>
              <a:t>using</a:t>
            </a:r>
            <a:r>
              <a:rPr lang="de-DE" baseline="0" dirty="0" smtClean="0"/>
              <a:t> a web-</a:t>
            </a:r>
            <a:r>
              <a:rPr lang="de-DE" baseline="0" dirty="0" err="1" smtClean="0"/>
              <a:t>based</a:t>
            </a:r>
            <a:r>
              <a:rPr lang="de-DE" baseline="0" dirty="0" smtClean="0"/>
              <a:t> </a:t>
            </a:r>
            <a:r>
              <a:rPr lang="de-DE" baseline="0" dirty="0" err="1" smtClean="0"/>
              <a:t>tool</a:t>
            </a:r>
            <a:r>
              <a:rPr lang="de-DE" baseline="0" dirty="0" smtClean="0"/>
              <a:t> e.g. clean </a:t>
            </a:r>
            <a:r>
              <a:rPr lang="de-DE" baseline="0" dirty="0" err="1" smtClean="0"/>
              <a:t>vehicle</a:t>
            </a:r>
            <a:r>
              <a:rPr lang="de-DE" baseline="0" dirty="0" smtClean="0"/>
              <a:t> </a:t>
            </a:r>
            <a:r>
              <a:rPr lang="de-DE" baseline="0" dirty="0" err="1" smtClean="0"/>
              <a:t>by</a:t>
            </a:r>
            <a:r>
              <a:rPr lang="de-DE" baseline="0" dirty="0" smtClean="0"/>
              <a:t> </a:t>
            </a:r>
            <a:r>
              <a:rPr lang="de-DE" baseline="0" dirty="0" err="1" smtClean="0"/>
              <a:t>the</a:t>
            </a:r>
            <a:r>
              <a:rPr lang="de-DE" baseline="0" dirty="0" smtClean="0"/>
              <a:t> European </a:t>
            </a:r>
            <a:r>
              <a:rPr lang="de-DE" baseline="0" dirty="0" err="1" smtClean="0"/>
              <a:t>Commission</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Source: http://www.cleanvehicle.eu/</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rtl="0"/>
            <a:r>
              <a:rPr lang="en-US" sz="1200" kern="1200" dirty="0" smtClean="0">
                <a:solidFill>
                  <a:schemeClr val="tx1"/>
                </a:solidFill>
                <a:latin typeface="+mn-lt"/>
                <a:ea typeface="+mn-ea"/>
                <a:cs typeface="+mn-cs"/>
              </a:rPr>
              <a:t>More information on individual countries within the EU and their support instruments and public procurement guidance for cleaner vehicles can be found here. </a:t>
            </a:r>
            <a:endParaRPr lang="de-DE" dirty="0" smtClean="0"/>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26</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de-DE" dirty="0" smtClean="0"/>
              <a:t>Source: http://www.cleanvehicle.eu/search/passenger-cars/vehicle/opel-astra-j-sports-tourer-288361/</a:t>
            </a:r>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27</a:t>
            </a:fld>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de-DE" dirty="0" err="1" smtClean="0"/>
              <a:t>När</a:t>
            </a:r>
            <a:r>
              <a:rPr lang="de-DE" dirty="0" smtClean="0"/>
              <a:t> msr.se </a:t>
            </a:r>
            <a:r>
              <a:rPr lang="de-DE" dirty="0" err="1" smtClean="0"/>
              <a:t>upphör</a:t>
            </a:r>
            <a:r>
              <a:rPr lang="de-DE" dirty="0" smtClean="0"/>
              <a:t> </a:t>
            </a:r>
            <a:r>
              <a:rPr lang="de-DE" dirty="0" err="1" smtClean="0"/>
              <a:t>flyttas</a:t>
            </a:r>
            <a:r>
              <a:rPr lang="de-DE" dirty="0" smtClean="0"/>
              <a:t> </a:t>
            </a:r>
            <a:r>
              <a:rPr lang="de-DE" dirty="0" err="1" smtClean="0"/>
              <a:t>kanske</a:t>
            </a:r>
            <a:r>
              <a:rPr lang="de-DE" dirty="0" smtClean="0"/>
              <a:t> </a:t>
            </a:r>
            <a:r>
              <a:rPr lang="de-DE" dirty="0" err="1" smtClean="0"/>
              <a:t>till</a:t>
            </a:r>
            <a:r>
              <a:rPr lang="de-DE" dirty="0" smtClean="0"/>
              <a:t> kkv.se?</a:t>
            </a:r>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28</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kern="1200" dirty="0" smtClean="0">
                <a:solidFill>
                  <a:schemeClr val="tx1"/>
                </a:solidFill>
                <a:latin typeface="+mn-lt"/>
                <a:ea typeface="+mn-ea"/>
                <a:cs typeface="+mn-cs"/>
              </a:rPr>
              <a:t>These product groups were selected by a range of experts within the European Commission funded RELIEF </a:t>
            </a:r>
          </a:p>
          <a:p>
            <a:pPr rtl="0"/>
            <a:r>
              <a:rPr lang="en-US" sz="1200" kern="1200" dirty="0" smtClean="0">
                <a:solidFill>
                  <a:schemeClr val="tx1"/>
                </a:solidFill>
                <a:latin typeface="+mn-lt"/>
                <a:ea typeface="+mn-ea"/>
                <a:cs typeface="+mn-cs"/>
              </a:rPr>
              <a:t>project as having the biggest potential for environmental improvement through green public procurement. </a:t>
            </a:r>
          </a:p>
          <a:p>
            <a:pPr rtl="0"/>
            <a:r>
              <a:rPr lang="en-US" sz="1200" kern="1200" dirty="0" smtClean="0">
                <a:solidFill>
                  <a:schemeClr val="tx1"/>
                </a:solidFill>
                <a:latin typeface="+mn-lt"/>
                <a:ea typeface="+mn-ea"/>
                <a:cs typeface="+mn-cs"/>
              </a:rPr>
              <a:t>This was determined by assessing the environmental impacts through the product life-cycle, the availability </a:t>
            </a:r>
          </a:p>
          <a:p>
            <a:pPr rtl="0"/>
            <a:r>
              <a:rPr lang="en-US" sz="1200" kern="1200" dirty="0" smtClean="0">
                <a:solidFill>
                  <a:schemeClr val="tx1"/>
                </a:solidFill>
                <a:latin typeface="+mn-lt"/>
                <a:ea typeface="+mn-ea"/>
                <a:cs typeface="+mn-cs"/>
              </a:rPr>
              <a:t>of cost-effective environmentally preferable solutions, and the importance of the product within the typical </a:t>
            </a:r>
          </a:p>
          <a:p>
            <a:pPr rtl="0"/>
            <a:r>
              <a:rPr lang="en-US" sz="1200" kern="1200" dirty="0" smtClean="0">
                <a:solidFill>
                  <a:schemeClr val="tx1"/>
                </a:solidFill>
                <a:latin typeface="+mn-lt"/>
                <a:ea typeface="+mn-ea"/>
                <a:cs typeface="+mn-cs"/>
              </a:rPr>
              <a:t>public authority budget.</a:t>
            </a:r>
            <a:r>
              <a:rPr lang="en-US" sz="1200" kern="1200" baseline="0" dirty="0" smtClean="0">
                <a:solidFill>
                  <a:schemeClr val="tx1"/>
                </a:solidFill>
                <a:latin typeface="+mn-lt"/>
                <a:ea typeface="+mn-ea"/>
                <a:cs typeface="+mn-cs"/>
              </a:rPr>
              <a:t> (Source: </a:t>
            </a:r>
            <a:r>
              <a:rPr lang="de-DE" dirty="0" smtClean="0"/>
              <a:t>http://www.procuraplus.org/fileadmin/files/Manuals/English_manual/1_-_Procura__Manual_complete.pdf (</a:t>
            </a:r>
            <a:r>
              <a:rPr lang="de-DE" dirty="0" err="1" smtClean="0"/>
              <a:t>page</a:t>
            </a:r>
            <a:r>
              <a:rPr lang="de-DE" dirty="0" smtClean="0"/>
              <a:t> 57)</a:t>
            </a:r>
          </a:p>
          <a:p>
            <a:pPr rtl="0"/>
            <a:endParaRPr lang="de-DE" dirty="0" smtClean="0"/>
          </a:p>
          <a:p>
            <a:pPr rtl="0"/>
            <a:r>
              <a:rPr lang="en-US" sz="1200" kern="1200" dirty="0" smtClean="0">
                <a:solidFill>
                  <a:schemeClr val="tx1"/>
                </a:solidFill>
                <a:latin typeface="+mn-lt"/>
                <a:ea typeface="+mn-ea"/>
                <a:cs typeface="+mn-cs"/>
              </a:rPr>
              <a:t>Road transportation is responsible for 26% of total energy consumption which relates to about 24% of all CO2emissions(the main greenhouse gas) in the EU7, with passenger cars being responsible for more than half of these emissions. Despite manufacturers reducing CO2emissions, increasing numbers of vehicles of the road means that emissions have been continuously growing by about 2% per year. Therefore, to </a:t>
            </a:r>
            <a:r>
              <a:rPr lang="en-US" sz="1200" kern="1200" dirty="0" err="1" smtClean="0">
                <a:solidFill>
                  <a:schemeClr val="tx1"/>
                </a:solidFill>
                <a:latin typeface="+mn-lt"/>
                <a:ea typeface="+mn-ea"/>
                <a:cs typeface="+mn-cs"/>
              </a:rPr>
              <a:t>fulfil</a:t>
            </a:r>
            <a:r>
              <a:rPr lang="en-US" sz="1200" kern="1200" dirty="0" smtClean="0">
                <a:solidFill>
                  <a:schemeClr val="tx1"/>
                </a:solidFill>
                <a:latin typeface="+mn-lt"/>
                <a:ea typeface="+mn-ea"/>
                <a:cs typeface="+mn-cs"/>
              </a:rPr>
              <a:t> the EU obligations with target 20-20-10 and tackle climate change, CO2 emissions from vehicles need to be reduced.  </a:t>
            </a:r>
          </a:p>
          <a:p>
            <a:pPr rtl="0"/>
            <a:r>
              <a:rPr lang="en-US" sz="1200" kern="1200" dirty="0" smtClean="0">
                <a:solidFill>
                  <a:schemeClr val="tx1"/>
                </a:solidFill>
                <a:latin typeface="+mn-lt"/>
                <a:ea typeface="+mn-ea"/>
                <a:cs typeface="+mn-cs"/>
              </a:rPr>
              <a:t>(Source: </a:t>
            </a:r>
            <a:r>
              <a:rPr lang="en-US" sz="1200" u="sng" kern="1200" dirty="0" smtClean="0">
                <a:solidFill>
                  <a:schemeClr val="tx1"/>
                </a:solidFill>
                <a:latin typeface="+mn-lt"/>
                <a:ea typeface="+mn-ea"/>
                <a:cs typeface="+mn-cs"/>
                <a:hlinkClick r:id="rId3"/>
              </a:rPr>
              <a:t>http://ec.europa.eu/environment/gpp/pdf/tbr/transport_tbr.pdf</a:t>
            </a:r>
            <a:r>
              <a:rPr lang="en-US" sz="1200" kern="1200" dirty="0" smtClean="0">
                <a:solidFill>
                  <a:schemeClr val="tx1"/>
                </a:solidFill>
                <a:latin typeface="+mn-lt"/>
                <a:ea typeface="+mn-ea"/>
                <a:cs typeface="+mn-cs"/>
              </a:rPr>
              <a:t> )</a:t>
            </a:r>
          </a:p>
          <a:p>
            <a:pPr rtl="0"/>
            <a:endParaRPr lang="en-US" sz="1200" kern="120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t>Cost-effectiveness: </a:t>
            </a:r>
            <a:r>
              <a:rPr lang="en-US" sz="2000" dirty="0" smtClean="0"/>
              <a:t/>
            </a:r>
            <a:br>
              <a:rPr lang="en-US" sz="2000" dirty="0" smtClean="0"/>
            </a:br>
            <a:r>
              <a:rPr lang="de-DE" sz="2000" dirty="0" smtClean="0">
                <a:solidFill>
                  <a:srgbClr val="262626"/>
                </a:solidFill>
                <a:ea typeface="ＭＳ Ｐゴシック" pitchFamily="34" charset="-128"/>
              </a:rPr>
              <a:t>CO</a:t>
            </a:r>
            <a:r>
              <a:rPr lang="de-DE" sz="2000" baseline="-25000" dirty="0" smtClean="0">
                <a:solidFill>
                  <a:srgbClr val="262626"/>
                </a:solidFill>
                <a:ea typeface="ＭＳ Ｐゴシック" pitchFamily="34" charset="-128"/>
              </a:rPr>
              <a:t>2</a:t>
            </a:r>
            <a:r>
              <a:rPr lang="en-US" sz="2000" dirty="0" smtClean="0"/>
              <a:t>-abatement levers that pay off within a few years, so bring greater savings than investments, are in the following fields: </a:t>
            </a:r>
            <a:br>
              <a:rPr lang="en-US" sz="2000" dirty="0" smtClean="0"/>
            </a:br>
            <a:r>
              <a:rPr lang="en-US" sz="2000" dirty="0" smtClean="0"/>
              <a:t>Introduction of efficient lighting systems </a:t>
            </a:r>
            <a:br>
              <a:rPr lang="en-US" sz="2000" dirty="0" smtClean="0"/>
            </a:br>
            <a:r>
              <a:rPr lang="en-US" sz="2000" dirty="0" smtClean="0"/>
              <a:t>Switch to energy-efficient ICT devices </a:t>
            </a:r>
            <a:br>
              <a:rPr lang="en-US" sz="2000" dirty="0" smtClean="0"/>
            </a:br>
            <a:r>
              <a:rPr lang="en-US" sz="2000" b="1" dirty="0" smtClean="0"/>
              <a:t>Procurement of cars with mild hybridization (start-stop system, brake force recovery)</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2000" i="1" dirty="0" smtClean="0">
                <a:latin typeface="Arial" pitchFamily="34" charset="0"/>
                <a:ea typeface="ＭＳ Ｐゴシック" pitchFamily="34" charset="-128"/>
              </a:rPr>
              <a:t>(Source: McKinsey Studie: Potenziale der öffentlichen Beschaffung für ökologische Industriepolitik und Klimaschutz (2008)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2000" i="1" dirty="0" smtClean="0">
                <a:latin typeface="Arial" pitchFamily="34" charset="0"/>
                <a:ea typeface="ＭＳ Ｐゴシック" pitchFamily="34" charset="-128"/>
              </a:rPr>
              <a:t>http://www.bmub.bund.de/fileadmin/Daten_BMU/Download_PDF/Produkte_und_Umwelt/mckinseystudie.pdf (</a:t>
            </a:r>
            <a:r>
              <a:rPr lang="de-DE" sz="2000" i="1" dirty="0" err="1" smtClean="0">
                <a:latin typeface="Arial" pitchFamily="34" charset="0"/>
                <a:ea typeface="ＭＳ Ｐゴシック" pitchFamily="34" charset="-128"/>
              </a:rPr>
              <a:t>page</a:t>
            </a:r>
            <a:r>
              <a:rPr lang="de-DE" sz="2000" i="1" dirty="0" smtClean="0">
                <a:latin typeface="Arial" pitchFamily="34" charset="0"/>
                <a:ea typeface="ＭＳ Ｐゴシック" pitchFamily="34" charset="-128"/>
              </a:rPr>
              <a:t> 18)</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2000" b="1" dirty="0" smtClean="0">
              <a:solidFill>
                <a:srgbClr val="404040"/>
              </a:solidFill>
              <a:ea typeface="ＭＳ Ｐゴシック" pitchFamily="34" charset="-128"/>
            </a:endParaRPr>
          </a:p>
          <a:p>
            <a:pPr rtl="0"/>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a:buNone/>
            </a:pPr>
            <a:r>
              <a:rPr lang="de-DE" baseline="0" dirty="0" err="1" smtClean="0">
                <a:sym typeface="Wingdings" pitchFamily="2" charset="2"/>
              </a:rPr>
              <a:t>Photo</a:t>
            </a:r>
            <a:r>
              <a:rPr lang="de-DE" baseline="0" dirty="0" smtClean="0">
                <a:sym typeface="Wingdings" pitchFamily="2" charset="2"/>
              </a:rPr>
              <a:t>: </a:t>
            </a:r>
            <a:r>
              <a:rPr lang="de-DE" baseline="0" dirty="0" err="1" smtClean="0">
                <a:sym typeface="Wingdings" pitchFamily="2" charset="2"/>
              </a:rPr>
              <a:t>CaroleGomez_iStock</a:t>
            </a:r>
            <a:endParaRPr lang="de-DE" baseline="0" dirty="0" smtClean="0">
              <a:sym typeface="Wingdings" pitchFamily="2" charset="2"/>
            </a:endParaRPr>
          </a:p>
          <a:p>
            <a:pPr>
              <a:buFont typeface="Wingdings"/>
              <a:buNone/>
            </a:pPr>
            <a:endParaRPr lang="de-DE"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4AEFB0DB-0401-4819-BD0C-512DCC82C184}" type="slidenum">
              <a:rPr lang="de-DE" smtClean="0"/>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err="1" smtClean="0">
                <a:sym typeface="Wingdings" pitchFamily="2" charset="2"/>
              </a:rPr>
              <a:t>To</a:t>
            </a:r>
            <a:r>
              <a:rPr lang="de-DE" baseline="0" dirty="0" smtClean="0">
                <a:sym typeface="Wingdings" pitchFamily="2" charset="2"/>
              </a:rPr>
              <a:t> </a:t>
            </a:r>
            <a:r>
              <a:rPr lang="de-DE" baseline="0" dirty="0" err="1" smtClean="0">
                <a:sym typeface="Wingdings" pitchFamily="2" charset="2"/>
              </a:rPr>
              <a:t>avoid</a:t>
            </a:r>
            <a:r>
              <a:rPr lang="de-DE" baseline="0" dirty="0" smtClean="0">
                <a:sym typeface="Wingdings" pitchFamily="2" charset="2"/>
              </a:rPr>
              <a:t> </a:t>
            </a:r>
            <a:r>
              <a:rPr lang="de-DE" baseline="0" dirty="0" err="1" smtClean="0">
                <a:sym typeface="Wingdings" pitchFamily="2" charset="2"/>
              </a:rPr>
              <a:t>or</a:t>
            </a:r>
            <a:r>
              <a:rPr lang="de-DE" baseline="0" dirty="0" smtClean="0">
                <a:sym typeface="Wingdings" pitchFamily="2" charset="2"/>
              </a:rPr>
              <a:t> </a:t>
            </a:r>
            <a:r>
              <a:rPr lang="de-DE" baseline="0" dirty="0" err="1" smtClean="0">
                <a:sym typeface="Wingdings" pitchFamily="2" charset="2"/>
              </a:rPr>
              <a:t>minimise</a:t>
            </a:r>
            <a:r>
              <a:rPr lang="de-DE" baseline="0" dirty="0" smtClean="0">
                <a:sym typeface="Wingdings" pitchFamily="2" charset="2"/>
              </a:rPr>
              <a:t> </a:t>
            </a:r>
            <a:r>
              <a:rPr lang="de-DE" baseline="0" dirty="0" err="1" smtClean="0">
                <a:sym typeface="Wingdings" pitchFamily="2" charset="2"/>
              </a:rPr>
              <a:t>these</a:t>
            </a:r>
            <a:r>
              <a:rPr lang="de-DE" baseline="0" dirty="0" smtClean="0">
                <a:sym typeface="Wingdings" pitchFamily="2" charset="2"/>
              </a:rPr>
              <a:t> </a:t>
            </a:r>
            <a:r>
              <a:rPr lang="de-DE" baseline="0" dirty="0" err="1" smtClean="0">
                <a:sym typeface="Wingdings" pitchFamily="2" charset="2"/>
              </a:rPr>
              <a:t>impacts</a:t>
            </a:r>
            <a:r>
              <a:rPr lang="de-DE" baseline="0" dirty="0" smtClean="0">
                <a:sym typeface="Wingdings" pitchFamily="2" charset="2"/>
              </a:rPr>
              <a:t> </a:t>
            </a:r>
            <a:r>
              <a:rPr lang="de-DE" baseline="0" dirty="0" err="1" smtClean="0">
                <a:sym typeface="Wingdings" pitchFamily="2" charset="2"/>
              </a:rPr>
              <a:t>we</a:t>
            </a:r>
            <a:r>
              <a:rPr lang="de-DE" baseline="0" dirty="0" smtClean="0">
                <a:sym typeface="Wingdings" pitchFamily="2" charset="2"/>
              </a:rPr>
              <a:t> </a:t>
            </a:r>
            <a:r>
              <a:rPr lang="de-DE" baseline="0" dirty="0" err="1" smtClean="0">
                <a:sym typeface="Wingdings" pitchFamily="2" charset="2"/>
              </a:rPr>
              <a:t>can</a:t>
            </a:r>
            <a:r>
              <a:rPr lang="de-DE" baseline="0" dirty="0" smtClean="0">
                <a:sym typeface="Wingdings" pitchFamily="2" charset="2"/>
              </a:rPr>
              <a:t> </a:t>
            </a:r>
            <a:r>
              <a:rPr lang="de-DE" baseline="0" dirty="0" err="1" smtClean="0">
                <a:sym typeface="Wingdings" pitchFamily="2" charset="2"/>
              </a:rPr>
              <a:t>chose</a:t>
            </a:r>
            <a:r>
              <a:rPr lang="de-DE" baseline="0" dirty="0" smtClean="0">
                <a:sym typeface="Wingdings" pitchFamily="2" charset="2"/>
              </a:rPr>
              <a:t> </a:t>
            </a:r>
            <a:r>
              <a:rPr lang="de-DE" baseline="0" dirty="0" err="1" smtClean="0">
                <a:sym typeface="Wingdings" pitchFamily="2" charset="2"/>
              </a:rPr>
              <a:t>the</a:t>
            </a:r>
            <a:r>
              <a:rPr lang="de-DE" baseline="0" dirty="0" smtClean="0">
                <a:sym typeface="Wingdings" pitchFamily="2" charset="2"/>
              </a:rPr>
              <a:t> </a:t>
            </a:r>
            <a:r>
              <a:rPr lang="de-DE" baseline="0" dirty="0" err="1" smtClean="0">
                <a:sym typeface="Wingdings" pitchFamily="2" charset="2"/>
              </a:rPr>
              <a:t>following</a:t>
            </a:r>
            <a:r>
              <a:rPr lang="de-DE" baseline="0" dirty="0" smtClean="0">
                <a:sym typeface="Wingdings" pitchFamily="2" charset="2"/>
              </a:rPr>
              <a:t> GPP </a:t>
            </a:r>
            <a:r>
              <a:rPr lang="de-DE" baseline="0" dirty="0" err="1" smtClean="0">
                <a:sym typeface="Wingdings" pitchFamily="2" charset="2"/>
              </a:rPr>
              <a:t>criteria</a:t>
            </a:r>
            <a:r>
              <a:rPr lang="de-DE" baseline="0" dirty="0" smtClean="0">
                <a:sym typeface="Wingdings" pitchFamily="2" charset="2"/>
              </a:rPr>
              <a:t> </a:t>
            </a:r>
            <a:r>
              <a:rPr lang="de-DE" baseline="0" dirty="0" err="1" smtClean="0">
                <a:sym typeface="Wingdings" pitchFamily="2" charset="2"/>
              </a:rPr>
              <a:t>when</a:t>
            </a:r>
            <a:r>
              <a:rPr lang="de-DE" baseline="0" dirty="0" smtClean="0">
                <a:sym typeface="Wingdings" pitchFamily="2" charset="2"/>
              </a:rPr>
              <a:t> </a:t>
            </a:r>
            <a:r>
              <a:rPr lang="de-DE" baseline="0" dirty="0" err="1" smtClean="0">
                <a:sym typeface="Wingdings" pitchFamily="2" charset="2"/>
              </a:rPr>
              <a:t>tendering</a:t>
            </a:r>
            <a:endParaRPr lang="de-DE" baseline="0" dirty="0" smtClean="0">
              <a:sym typeface="Wingdings"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baseline="0" dirty="0" smtClean="0">
                <a:solidFill>
                  <a:schemeClr val="tx1"/>
                </a:solidFill>
                <a:latin typeface="+mn-lt"/>
                <a:ea typeface="+mn-ea"/>
                <a:cs typeface="+mn-cs"/>
              </a:rPr>
              <a:t>This Directive obliges public authorities and operators under a public service contract to consider, when purchasing road transport vehicles, the operational life time energy and environmental impacts which shall include at least energy consumption, emissions of CO</a:t>
            </a:r>
            <a:r>
              <a:rPr lang="en-US" sz="800" kern="1200" baseline="0" dirty="0" smtClean="0">
                <a:solidFill>
                  <a:schemeClr val="tx1"/>
                </a:solidFill>
                <a:latin typeface="+mn-lt"/>
                <a:ea typeface="+mn-ea"/>
                <a:cs typeface="+mn-cs"/>
              </a:rPr>
              <a:t>2 </a:t>
            </a:r>
            <a:r>
              <a:rPr lang="en-US" sz="1200" kern="1200" baseline="0" dirty="0" smtClean="0">
                <a:solidFill>
                  <a:schemeClr val="tx1"/>
                </a:solidFill>
                <a:latin typeface="+mn-lt"/>
                <a:ea typeface="+mn-ea"/>
                <a:cs typeface="+mn-cs"/>
              </a:rPr>
              <a:t>and emissions of pollutants, including </a:t>
            </a:r>
            <a:r>
              <a:rPr lang="en-US" sz="1200" kern="1200" baseline="0" dirty="0" err="1" smtClean="0">
                <a:solidFill>
                  <a:schemeClr val="tx1"/>
                </a:solidFill>
                <a:latin typeface="+mn-lt"/>
                <a:ea typeface="+mn-ea"/>
                <a:cs typeface="+mn-cs"/>
              </a:rPr>
              <a:t>NOx</a:t>
            </a:r>
            <a:r>
              <a:rPr lang="en-US" sz="1200" kern="1200" baseline="0" dirty="0" smtClean="0">
                <a:solidFill>
                  <a:schemeClr val="tx1"/>
                </a:solidFill>
                <a:latin typeface="+mn-lt"/>
                <a:ea typeface="+mn-ea"/>
                <a:cs typeface="+mn-cs"/>
              </a:rPr>
              <a:t>, NMHC, and particulate matter. </a:t>
            </a:r>
          </a:p>
          <a:p>
            <a:r>
              <a:rPr lang="en-US" sz="1200" kern="1200" baseline="0" dirty="0" smtClean="0">
                <a:solidFill>
                  <a:schemeClr val="tx1"/>
                </a:solidFill>
                <a:latin typeface="+mn-lt"/>
                <a:ea typeface="+mn-ea"/>
                <a:cs typeface="+mn-cs"/>
              </a:rPr>
              <a:t>It is a mandatory directive for procurers.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can be done either by including requirements for energy and environmental performance on each of the impacts considered (as minimum technical specifications or as award criteria) or by </a:t>
            </a:r>
            <a:r>
              <a:rPr lang="en-US" sz="1200" kern="1200" baseline="0" dirty="0" err="1" smtClean="0">
                <a:solidFill>
                  <a:schemeClr val="tx1"/>
                </a:solidFill>
                <a:latin typeface="+mn-lt"/>
                <a:ea typeface="+mn-ea"/>
                <a:cs typeface="+mn-cs"/>
              </a:rPr>
              <a:t>monetising</a:t>
            </a:r>
            <a:r>
              <a:rPr lang="en-US" sz="1200" kern="1200" baseline="0" dirty="0" smtClean="0">
                <a:solidFill>
                  <a:schemeClr val="tx1"/>
                </a:solidFill>
                <a:latin typeface="+mn-lt"/>
                <a:ea typeface="+mn-ea"/>
                <a:cs typeface="+mn-cs"/>
              </a:rPr>
              <a:t> these impacts in the purchasing decision according to a calculation methodology provided for in the Directive.</a:t>
            </a:r>
          </a:p>
          <a:p>
            <a:pPr marL="727075" lvl="2" indent="-457200">
              <a:spcBef>
                <a:spcPts val="1800"/>
              </a:spcBef>
              <a:buFont typeface="Wingdings" pitchFamily="2" charset="2"/>
              <a:buChar char="v"/>
              <a:defRPr/>
            </a:pPr>
            <a:r>
              <a:rPr lang="en-GB" sz="2000" dirty="0" smtClean="0"/>
              <a:t>Setting minimum requirements (technical specifications)</a:t>
            </a:r>
          </a:p>
          <a:p>
            <a:pPr marL="727075" lvl="2" indent="-457200">
              <a:spcBef>
                <a:spcPts val="1800"/>
              </a:spcBef>
              <a:buFont typeface="Wingdings" pitchFamily="2" charset="2"/>
              <a:buChar char="v"/>
              <a:defRPr/>
            </a:pPr>
            <a:r>
              <a:rPr lang="en-GB" sz="2000" dirty="0" smtClean="0"/>
              <a:t>Award criteria</a:t>
            </a:r>
          </a:p>
          <a:p>
            <a:pPr marL="727075" lvl="2" indent="-457200">
              <a:spcBef>
                <a:spcPts val="1800"/>
              </a:spcBef>
              <a:buFont typeface="Wingdings" pitchFamily="2" charset="2"/>
              <a:buChar char="v"/>
              <a:defRPr/>
            </a:pPr>
            <a:r>
              <a:rPr lang="en-GB" sz="2000" dirty="0" smtClean="0"/>
              <a:t>Monetising environmental impacts (following a specific methodology)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Clean Vehicles Directive 2009/33/EC states that the lifetime energy consumption and emissions can be </a:t>
            </a:r>
            <a:r>
              <a:rPr lang="en-US" sz="1200" dirty="0" err="1" smtClean="0"/>
              <a:t>monetised</a:t>
            </a:r>
            <a:r>
              <a:rPr lang="en-US" sz="1200" dirty="0" smtClean="0"/>
              <a:t> and used as part of the total cost.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Last point:</a:t>
            </a:r>
            <a:r>
              <a:rPr lang="en-US" sz="1200" baseline="0" dirty="0" smtClean="0"/>
              <a:t> </a:t>
            </a:r>
            <a:r>
              <a:rPr lang="en-US" sz="1200" dirty="0" smtClean="0"/>
              <a:t>depending on whether the vehicle is disposed of or sold</a:t>
            </a:r>
          </a:p>
          <a:p>
            <a:endParaRPr lang="de-DE"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Long-term effect of applying eco-driving is a fuel consumption reduction of 3%</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Source:</a:t>
            </a:r>
          </a:p>
          <a:p>
            <a:r>
              <a:rPr lang="en-US" sz="1200" kern="1200" dirty="0" smtClean="0">
                <a:solidFill>
                  <a:schemeClr val="tx1"/>
                </a:solidFill>
                <a:latin typeface="+mn-lt"/>
                <a:ea typeface="+mn-ea"/>
                <a:cs typeface="+mn-cs"/>
              </a:rPr>
              <a:t>http://ec.europa.eu/environment/gpp/pdf/tbr/transport_tbr.pdf</a:t>
            </a:r>
          </a:p>
          <a:p>
            <a:r>
              <a:rPr lang="en-US" sz="1200" kern="1200" dirty="0" smtClean="0">
                <a:solidFill>
                  <a:schemeClr val="tx1"/>
                </a:solidFill>
                <a:latin typeface="+mn-lt"/>
                <a:ea typeface="+mn-ea"/>
                <a:cs typeface="+mn-cs"/>
              </a:rPr>
              <a:t>http://ec.europa.eu/environment/gpp/pdf/criteria/transport.pdf</a:t>
            </a:r>
          </a:p>
          <a:p>
            <a:endParaRPr lang="en-US" sz="1200" kern="1200" dirty="0" smtClean="0">
              <a:solidFill>
                <a:schemeClr val="tx1"/>
              </a:solidFill>
              <a:latin typeface="+mn-lt"/>
              <a:ea typeface="+mn-ea"/>
              <a:cs typeface="+mn-cs"/>
            </a:endParaRPr>
          </a:p>
          <a:p>
            <a:endParaRPr lang="de-DE" dirty="0" smtClean="0"/>
          </a:p>
          <a:p>
            <a:endParaRPr lang="de-DE" sz="1200" kern="1200" dirty="0" smtClean="0">
              <a:solidFill>
                <a:schemeClr val="tx1"/>
              </a:solidFill>
              <a:latin typeface="+mn-lt"/>
              <a:ea typeface="+mn-ea"/>
              <a:cs typeface="+mn-cs"/>
            </a:endParaRPr>
          </a:p>
          <a:p>
            <a:endParaRPr lang="de-DE" i="1"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9</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Another mechanism that encourages eco-driving:</a:t>
            </a:r>
          </a:p>
          <a:p>
            <a:r>
              <a:rPr lang="en-US" sz="1200" kern="1200" dirty="0" smtClean="0">
                <a:solidFill>
                  <a:schemeClr val="tx1"/>
                </a:solidFill>
                <a:latin typeface="+mn-lt"/>
                <a:ea typeface="+mn-ea"/>
                <a:cs typeface="+mn-cs"/>
              </a:rPr>
              <a:t>Some basic rules of “eco-driving” are: to shift up gears as soon as possible; to maintain a steady speed (use the highest gear possible and drive with low engine revolutions); to anticipate traffic flow (look ahead as far as possible and anticipate surrounding traffic); to decelerate smoothly (when you have to slow down or to stop, decelerate smoothly by releasing the accelerator in time, leaving the car in gear); and to check the </a:t>
            </a:r>
            <a:r>
              <a:rPr lang="en-US" sz="1200" kern="1200" dirty="0" err="1" smtClean="0">
                <a:solidFill>
                  <a:schemeClr val="tx1"/>
                </a:solidFill>
                <a:latin typeface="+mn-lt"/>
                <a:ea typeface="+mn-ea"/>
                <a:cs typeface="+mn-cs"/>
              </a:rPr>
              <a:t>tyre</a:t>
            </a:r>
            <a:r>
              <a:rPr lang="en-US" sz="1200" kern="1200" dirty="0" smtClean="0">
                <a:solidFill>
                  <a:schemeClr val="tx1"/>
                </a:solidFill>
                <a:latin typeface="+mn-lt"/>
                <a:ea typeface="+mn-ea"/>
                <a:cs typeface="+mn-cs"/>
              </a:rPr>
              <a:t> pressure frequently. To know more you can check the website: </a:t>
            </a:r>
            <a:endParaRPr lang="de-DE" sz="1200" kern="1200" dirty="0" smtClean="0">
              <a:solidFill>
                <a:schemeClr val="tx1"/>
              </a:solidFill>
              <a:latin typeface="+mn-lt"/>
              <a:ea typeface="+mn-ea"/>
              <a:cs typeface="+mn-cs"/>
            </a:endParaRPr>
          </a:p>
          <a:p>
            <a:r>
              <a:rPr lang="de-DE" sz="1200" kern="1200" dirty="0" smtClean="0">
                <a:solidFill>
                  <a:schemeClr val="tx1"/>
                </a:solidFill>
                <a:latin typeface="+mn-lt"/>
                <a:ea typeface="+mn-ea"/>
                <a:cs typeface="+mn-cs"/>
              </a:rPr>
              <a:t>http://www.ecodrive.org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Gear Shift Indicator also</a:t>
            </a:r>
            <a:r>
              <a:rPr lang="en-US" sz="1200" kern="1200" baseline="0" dirty="0" smtClean="0">
                <a:solidFill>
                  <a:schemeClr val="tx1"/>
                </a:solidFill>
                <a:latin typeface="+mn-lt"/>
                <a:ea typeface="+mn-ea"/>
                <a:cs typeface="+mn-cs"/>
              </a:rPr>
              <a:t> known as </a:t>
            </a:r>
            <a:r>
              <a:rPr lang="en-US" sz="1200" kern="1200" dirty="0" smtClean="0">
                <a:solidFill>
                  <a:schemeClr val="tx1"/>
                </a:solidFill>
                <a:latin typeface="+mn-lt"/>
                <a:ea typeface="+mn-ea"/>
                <a:cs typeface="+mn-cs"/>
              </a:rPr>
              <a:t>drive-style meters. GSI allow drivers, when trained appropriately, to substantially improve the efficiency of their driving and allow supervisors to keep track of performance. The effect of GSI in the absence of a specific eco-driving training also helps reducing fuel consumption by circa 1.5%</a:t>
            </a:r>
          </a:p>
          <a:p>
            <a:endParaRPr lang="en-US" sz="1200" i="1" kern="1200" dirty="0" smtClean="0">
              <a:solidFill>
                <a:schemeClr val="tx1"/>
              </a:solidFill>
              <a:latin typeface="+mn-lt"/>
              <a:ea typeface="+mn-ea"/>
              <a:cs typeface="+mn-cs"/>
            </a:endParaRPr>
          </a:p>
          <a:p>
            <a:pPr rtl="0"/>
            <a:r>
              <a:rPr lang="en-US" sz="1200" kern="1200" dirty="0" smtClean="0">
                <a:solidFill>
                  <a:schemeClr val="tx1"/>
                </a:solidFill>
                <a:latin typeface="+mn-lt"/>
                <a:ea typeface="+mn-ea"/>
                <a:cs typeface="+mn-cs"/>
              </a:rPr>
              <a:t>Many cars already have this feature (fuel consumption</a:t>
            </a:r>
            <a:r>
              <a:rPr lang="en-US" sz="1200" kern="1200" baseline="0" dirty="0" smtClean="0">
                <a:solidFill>
                  <a:schemeClr val="tx1"/>
                </a:solidFill>
                <a:latin typeface="+mn-lt"/>
                <a:ea typeface="+mn-ea"/>
                <a:cs typeface="+mn-cs"/>
              </a:rPr>
              <a:t> display)</a:t>
            </a:r>
            <a:r>
              <a:rPr lang="en-US" sz="1200" kern="1200" dirty="0" smtClean="0">
                <a:solidFill>
                  <a:schemeClr val="tx1"/>
                </a:solidFill>
                <a:latin typeface="+mn-lt"/>
                <a:ea typeface="+mn-ea"/>
                <a:cs typeface="+mn-cs"/>
              </a:rPr>
              <a:t>, which can give the driver feedback on instantaneous and average fuel consumption. </a:t>
            </a:r>
            <a:endParaRPr lang="de-DE" i="1" dirty="0"/>
          </a:p>
        </p:txBody>
      </p:sp>
      <p:sp>
        <p:nvSpPr>
          <p:cNvPr id="4" name="Slide Number Placeholder 3"/>
          <p:cNvSpPr>
            <a:spLocks noGrp="1"/>
          </p:cNvSpPr>
          <p:nvPr>
            <p:ph type="sldNum" sz="quarter" idx="10"/>
          </p:nvPr>
        </p:nvSpPr>
        <p:spPr/>
        <p:txBody>
          <a:bodyPr/>
          <a:lstStyle/>
          <a:p>
            <a:fld id="{4AEFB0DB-0401-4819-BD0C-512DCC82C184}" type="slidenum">
              <a:rPr lang="de-DE" smtClean="0"/>
              <a:pPr/>
              <a:t>10</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masteren</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sp>
        <p:nvSpPr>
          <p:cNvPr id="4" name="Pladsholder til dato 3"/>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3715901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masteren</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1301242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masteren</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368395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masteren</a:t>
            </a:r>
            <a:endParaRPr lang="da-DK"/>
          </a:p>
        </p:txBody>
      </p:sp>
      <p:sp>
        <p:nvSpPr>
          <p:cNvPr id="3" name="Pladsholder til indhold 2"/>
          <p:cNvSpPr>
            <a:spLocks noGrp="1"/>
          </p:cNvSpPr>
          <p:nvPr>
            <p:ph idx="1"/>
          </p:nvPr>
        </p:nvSpPr>
        <p:spPr/>
        <p:txBody>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3776261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masteren</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teksttypografierne i masteren</a:t>
            </a:r>
          </a:p>
        </p:txBody>
      </p:sp>
      <p:sp>
        <p:nvSpPr>
          <p:cNvPr id="4" name="Pladsholder til dato 3"/>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345637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masteren</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2331122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masteren</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teksttypografierne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teksttypografierne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347339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masteren</a:t>
            </a:r>
            <a:endParaRPr lang="da-DK"/>
          </a:p>
        </p:txBody>
      </p:sp>
      <p:sp>
        <p:nvSpPr>
          <p:cNvPr id="3" name="Pladsholder til dato 2"/>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3151316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247557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masteren</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teksttypografierne i masteren</a:t>
            </a:r>
          </a:p>
        </p:txBody>
      </p:sp>
      <p:sp>
        <p:nvSpPr>
          <p:cNvPr id="5" name="Pladsholder til dato 4"/>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114770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masteren</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teksttypografierne i masteren</a:t>
            </a:r>
          </a:p>
        </p:txBody>
      </p:sp>
      <p:sp>
        <p:nvSpPr>
          <p:cNvPr id="5" name="Pladsholder til dato 4"/>
          <p:cNvSpPr>
            <a:spLocks noGrp="1"/>
          </p:cNvSpPr>
          <p:nvPr>
            <p:ph type="dt" sz="half" idx="10"/>
          </p:nvPr>
        </p:nvSpPr>
        <p:spPr/>
        <p:txBody>
          <a:bodyPr/>
          <a:lstStyle/>
          <a:p>
            <a:fld id="{9CD734E5-22F0-204D-B5AB-EE8052984463}" type="datetimeFigureOut">
              <a:rPr lang="da-DK" smtClean="0"/>
              <a:pPr/>
              <a:t>14-10-2014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B6BFA20B-08DE-3443-B3E5-490663BFC94D}" type="slidenum">
              <a:rPr lang="da-DK" smtClean="0"/>
              <a:pPr/>
              <a:t>‹#›</a:t>
            </a:fld>
            <a:endParaRPr lang="da-DK"/>
          </a:p>
        </p:txBody>
      </p:sp>
    </p:spTree>
    <p:extLst>
      <p:ext uri="{BB962C8B-B14F-4D97-AF65-F5344CB8AC3E}">
        <p14:creationId xmlns:p14="http://schemas.microsoft.com/office/powerpoint/2010/main" val="508808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masteren</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734E5-22F0-204D-B5AB-EE8052984463}" type="datetimeFigureOut">
              <a:rPr lang="da-DK" smtClean="0"/>
              <a:pPr/>
              <a:t>14-10-2014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BFA20B-08DE-3443-B3E5-490663BFC94D}" type="slidenum">
              <a:rPr lang="da-DK" smtClean="0"/>
              <a:pPr/>
              <a:t>‹#›</a:t>
            </a:fld>
            <a:endParaRPr lang="da-DK"/>
          </a:p>
        </p:txBody>
      </p:sp>
    </p:spTree>
    <p:extLst>
      <p:ext uri="{BB962C8B-B14F-4D97-AF65-F5344CB8AC3E}">
        <p14:creationId xmlns:p14="http://schemas.microsoft.com/office/powerpoint/2010/main" val="1971443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8" Type="http://schemas.openxmlformats.org/officeDocument/2006/relationships/hyperlink" Target="http://www.clean-fleets.eu/se/" TargetMode="External"/><Relationship Id="rId3" Type="http://schemas.openxmlformats.org/officeDocument/2006/relationships/image" Target="../media/image2.jpeg"/><Relationship Id="rId7" Type="http://schemas.openxmlformats.org/officeDocument/2006/relationships/hyperlink" Target="http://ec.europa.eu/environment/gpp/pdf/toolkit/gpp_introduction_sv.pdf"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ec.europa.eu/environment/gpp/pdf/criteria/transport_sv.pdf" TargetMode="External"/><Relationship Id="rId5" Type="http://schemas.openxmlformats.org/officeDocument/2006/relationships/hyperlink" Target="http://www.msr.se/sv/Upphandling/Kriterier/Fordon-och-transport/Fordon/" TargetMode="External"/><Relationship Id="rId4" Type="http://schemas.openxmlformats.org/officeDocument/2006/relationships/hyperlink" Target="http://www.toptensverige.se/" TargetMode="External"/><Relationship Id="rId9" Type="http://schemas.openxmlformats.org/officeDocument/2006/relationships/hyperlink" Target="http://www.procuraplus.org/fileadmin/files/Manuals/English_manual/Procura__Manual_Chapter6a_-_buses.pdf"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PRIMES II objekt.jpg"/>
          <p:cNvPicPr>
            <a:picLocks noChangeAspect="1"/>
          </p:cNvPicPr>
          <p:nvPr/>
        </p:nvPicPr>
        <p:blipFill rotWithShape="1">
          <a:blip r:embed="rId4">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2967884" y="1315758"/>
            <a:ext cx="5985616" cy="642366"/>
          </a:xfrm>
        </p:spPr>
        <p:txBody>
          <a:bodyPr>
            <a:noAutofit/>
          </a:bodyPr>
          <a:lstStyle/>
          <a:p>
            <a:pPr algn="l"/>
            <a:r>
              <a:rPr lang="da-DK" sz="6000" dirty="0" smtClean="0">
                <a:solidFill>
                  <a:srgbClr val="005300"/>
                </a:solidFill>
                <a:latin typeface="华文黑体"/>
                <a:ea typeface="华文黑体"/>
                <a:cs typeface="华文黑体"/>
              </a:rPr>
              <a:t>PRIMES</a:t>
            </a:r>
            <a:endParaRPr lang="da-DK" sz="6000"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2967884" y="2087448"/>
            <a:ext cx="5128366" cy="642364"/>
          </a:xfrm>
        </p:spPr>
        <p:txBody>
          <a:bodyPr>
            <a:normAutofit/>
          </a:bodyPr>
          <a:lstStyle/>
          <a:p>
            <a:pPr algn="l"/>
            <a:r>
              <a:rPr lang="sv-SE" sz="3000" dirty="0" smtClean="0">
                <a:solidFill>
                  <a:srgbClr val="005300"/>
                </a:solidFill>
              </a:rPr>
              <a:t>produktgrupp </a:t>
            </a:r>
            <a:r>
              <a:rPr lang="sv-SE" sz="3000" b="1" dirty="0" smtClean="0">
                <a:solidFill>
                  <a:srgbClr val="005300"/>
                </a:solidFill>
              </a:rPr>
              <a:t>miljöfordon</a:t>
            </a:r>
            <a:endParaRPr lang="sv-SE" sz="3000" dirty="0">
              <a:solidFill>
                <a:srgbClr val="005300"/>
              </a:solidFill>
            </a:endParaRPr>
          </a:p>
        </p:txBody>
      </p:sp>
      <p:pic>
        <p:nvPicPr>
          <p:cNvPr id="8" name="Billede 7" descr="PRIMES II.jpg"/>
          <p:cNvPicPr>
            <a:picLocks noChangeAspect="1"/>
          </p:cNvPicPr>
          <p:nvPr/>
        </p:nvPicPr>
        <p:blipFill rotWithShape="1">
          <a:blip r:embed="rId5">
            <a:alphaModFix amt="61000"/>
            <a:extLst>
              <a:ext uri="{28A0092B-C50C-407E-A947-70E740481C1C}">
                <a14:useLocalDpi xmlns:a14="http://schemas.microsoft.com/office/drawing/2010/main" val="0"/>
              </a:ext>
            </a:extLst>
          </a:blip>
          <a:srcRect r="30540"/>
          <a:stretch/>
        </p:blipFill>
        <p:spPr>
          <a:xfrm>
            <a:off x="6299805" y="5065169"/>
            <a:ext cx="2457987" cy="946528"/>
          </a:xfrm>
          <a:prstGeom prst="rect">
            <a:avLst/>
          </a:prstGeom>
        </p:spPr>
      </p:pic>
      <p:pic>
        <p:nvPicPr>
          <p:cNvPr id="9" name="Billede 8" descr="iee-horizontal_en.pdf"/>
          <p:cNvPicPr>
            <a:picLocks noChangeAspect="1"/>
          </p:cNvPicPr>
          <p:nvPr/>
        </p:nvPicPr>
        <p:blipFill>
          <a:blip r:embed="rId6">
            <a:alphaModFix amt="73000"/>
            <a:extLst>
              <a:ext uri="{28A0092B-C50C-407E-A947-70E740481C1C}">
                <a14:useLocalDpi xmlns:a14="http://schemas.microsoft.com/office/drawing/2010/main" val="0"/>
              </a:ext>
            </a:extLst>
          </a:blip>
          <a:stretch>
            <a:fillRect/>
          </a:stretch>
        </p:blipFill>
        <p:spPr>
          <a:xfrm>
            <a:off x="6299805" y="6190084"/>
            <a:ext cx="2653695" cy="508477"/>
          </a:xfrm>
          <a:prstGeom prst="rect">
            <a:avLst/>
          </a:prstGeom>
        </p:spPr>
      </p:pic>
      <p:graphicFrame>
        <p:nvGraphicFramePr>
          <p:cNvPr id="5" name="Objekt 4"/>
          <p:cNvGraphicFramePr>
            <a:graphicFrameLocks noChangeAspect="1"/>
          </p:cNvGraphicFramePr>
          <p:nvPr>
            <p:extLst>
              <p:ext uri="{D42A27DB-BD31-4B8C-83A1-F6EECF244321}">
                <p14:modId xmlns:p14="http://schemas.microsoft.com/office/powerpoint/2010/main" val="113592444"/>
              </p:ext>
            </p:extLst>
          </p:nvPr>
        </p:nvGraphicFramePr>
        <p:xfrm>
          <a:off x="6697663" y="3214688"/>
          <a:ext cx="1800225" cy="544512"/>
        </p:xfrm>
        <a:graphic>
          <a:graphicData uri="http://schemas.openxmlformats.org/presentationml/2006/ole">
            <mc:AlternateContent xmlns:mc="http://schemas.openxmlformats.org/markup-compatibility/2006">
              <mc:Choice xmlns:v="urn:schemas-microsoft-com:vml" Requires="v">
                <p:oleObj spid="_x0000_s1093" name="Picture" r:id="rId7" imgW="1525013" imgH="460238" progId="Word.Picture.8">
                  <p:embed/>
                </p:oleObj>
              </mc:Choice>
              <mc:Fallback>
                <p:oleObj name="Picture" r:id="rId7" imgW="1525013" imgH="460238" progId="Word.Picture.8">
                  <p:embed/>
                  <p:pic>
                    <p:nvPicPr>
                      <p:cNvPr id="0" name="Objek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97663" y="3214688"/>
                        <a:ext cx="1800225" cy="5445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ktangel 4"/>
          <p:cNvSpPr>
            <a:spLocks noChangeArrowheads="1"/>
          </p:cNvSpPr>
          <p:nvPr/>
        </p:nvSpPr>
        <p:spPr bwMode="auto">
          <a:xfrm>
            <a:off x="6514625" y="3774497"/>
            <a:ext cx="2052870" cy="369332"/>
          </a:xfrm>
          <a:prstGeom prst="rect">
            <a:avLst/>
          </a:prstGeom>
          <a:noFill/>
          <a:ln w="9525">
            <a:noFill/>
            <a:miter lim="800000"/>
            <a:headEnd/>
            <a:tailEnd/>
          </a:ln>
        </p:spPr>
        <p:txBody>
          <a:bodyPr wrap="none">
            <a:spAutoFit/>
          </a:bodyPr>
          <a:lstStyle/>
          <a:p>
            <a:r>
              <a:rPr lang="sv-SE" dirty="0" smtClean="0">
                <a:solidFill>
                  <a:srgbClr val="005300"/>
                </a:solidFill>
                <a:latin typeface="Calibri" pitchFamily="34" charset="0"/>
              </a:rPr>
              <a:t>Energikontor Sydost</a:t>
            </a:r>
            <a:endParaRPr lang="sv-SE" dirty="0">
              <a:solidFill>
                <a:srgbClr val="005300"/>
              </a:solidFill>
              <a:latin typeface="Calibri" pitchFamily="34" charset="0"/>
            </a:endParaRPr>
          </a:p>
        </p:txBody>
      </p:sp>
    </p:spTree>
    <p:extLst>
      <p:ext uri="{BB962C8B-B14F-4D97-AF65-F5344CB8AC3E}">
        <p14:creationId xmlns:p14="http://schemas.microsoft.com/office/powerpoint/2010/main" val="3721625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811618" cy="642364"/>
          </a:xfrm>
        </p:spPr>
        <p:txBody>
          <a:bodyPr>
            <a:normAutofit fontScale="85000" lnSpcReduction="10000"/>
          </a:bodyPr>
          <a:lstStyle/>
          <a:p>
            <a:pPr algn="l"/>
            <a:r>
              <a:rPr lang="sv-SE" sz="3000" dirty="0">
                <a:solidFill>
                  <a:srgbClr val="005300"/>
                </a:solidFill>
              </a:rPr>
              <a:t>Rekommendationer: Tekniska specifikationer </a:t>
            </a:r>
            <a:r>
              <a:rPr lang="sv-SE" sz="3000" dirty="0" smtClean="0">
                <a:solidFill>
                  <a:srgbClr val="005300"/>
                </a:solidFill>
              </a:rPr>
              <a:t>II	</a:t>
            </a:r>
            <a:endParaRPr lang="sv-SE" sz="3000" dirty="0">
              <a:solidFill>
                <a:srgbClr val="005300"/>
              </a:solidFill>
            </a:endParaRPr>
          </a:p>
        </p:txBody>
      </p:sp>
      <p:sp>
        <p:nvSpPr>
          <p:cNvPr id="8" name="Tekstfelt 7"/>
          <p:cNvSpPr txBox="1"/>
          <p:nvPr/>
        </p:nvSpPr>
        <p:spPr>
          <a:xfrm>
            <a:off x="627407" y="1812996"/>
            <a:ext cx="4905342" cy="984885"/>
          </a:xfrm>
          <a:prstGeom prst="rect">
            <a:avLst/>
          </a:prstGeom>
          <a:noFill/>
        </p:spPr>
        <p:txBody>
          <a:bodyPr wrap="square" rtlCol="0">
            <a:spAutoFit/>
          </a:bodyPr>
          <a:lstStyle/>
          <a:p>
            <a:pPr marL="358775" indent="-358775"/>
            <a:endParaRPr lang="en-US" sz="2000" dirty="0" smtClean="0">
              <a:solidFill>
                <a:srgbClr val="0D0D0D"/>
              </a:solidFill>
              <a:latin typeface="Arial" pitchFamily="34" charset="0"/>
              <a:ea typeface="ＭＳ Ｐゴシック" pitchFamily="34" charset="-128"/>
            </a:endParaRPr>
          </a:p>
          <a:p>
            <a:r>
              <a:rPr lang="da-DK" sz="2000" dirty="0"/>
              <a:t>	</a:t>
            </a:r>
          </a:p>
          <a:p>
            <a:endParaRPr lang="da-DK" dirty="0"/>
          </a:p>
        </p:txBody>
      </p:sp>
      <p:sp>
        <p:nvSpPr>
          <p:cNvPr id="7" name="Rectangle 6"/>
          <p:cNvSpPr/>
          <p:nvPr/>
        </p:nvSpPr>
        <p:spPr>
          <a:xfrm>
            <a:off x="627407" y="1795708"/>
            <a:ext cx="7364687" cy="3170099"/>
          </a:xfrm>
          <a:prstGeom prst="rect">
            <a:avLst/>
          </a:prstGeom>
        </p:spPr>
        <p:txBody>
          <a:bodyPr wrap="square">
            <a:spAutoFit/>
          </a:bodyPr>
          <a:lstStyle/>
          <a:p>
            <a:pPr marL="358775" indent="-358775" eaLnBrk="0" fontAlgn="base" hangingPunct="0">
              <a:spcBef>
                <a:spcPct val="0"/>
              </a:spcBef>
              <a:spcAft>
                <a:spcPct val="0"/>
              </a:spcAft>
              <a:buClrTx/>
              <a:buSzPct val="80000"/>
              <a:defRPr/>
            </a:pPr>
            <a:r>
              <a:rPr lang="sv-SE" sz="2000" dirty="0" smtClean="0">
                <a:latin typeface="华文细黑"/>
                <a:ea typeface="华文细黑"/>
                <a:cs typeface="华文细黑"/>
              </a:rPr>
              <a:t>3.	</a:t>
            </a:r>
            <a:r>
              <a:rPr lang="sv-SE" sz="2000" b="1" dirty="0" smtClean="0">
                <a:latin typeface="华文细黑"/>
                <a:ea typeface="华文细黑"/>
                <a:cs typeface="华文细黑"/>
              </a:rPr>
              <a:t>Växlingsindikator, GSI</a:t>
            </a:r>
          </a:p>
          <a:p>
            <a:pPr marL="358775" indent="-358775" eaLnBrk="0" fontAlgn="base" hangingPunct="0">
              <a:spcBef>
                <a:spcPct val="0"/>
              </a:spcBef>
              <a:spcAft>
                <a:spcPct val="0"/>
              </a:spcAft>
              <a:buSzPct val="80000"/>
              <a:defRPr/>
            </a:pPr>
            <a:r>
              <a:rPr lang="sv-SE" sz="2000" dirty="0">
                <a:latin typeface="华文细黑"/>
                <a:ea typeface="华文细黑"/>
                <a:cs typeface="华文细黑"/>
              </a:rPr>
              <a:t>	</a:t>
            </a:r>
            <a:r>
              <a:rPr lang="sv-SE" sz="2000" dirty="0" smtClean="0">
                <a:latin typeface="华文细黑"/>
                <a:ea typeface="华文细黑"/>
                <a:cs typeface="华文细黑"/>
              </a:rPr>
              <a:t>Fordon </a:t>
            </a:r>
            <a:r>
              <a:rPr lang="sv-SE" sz="2000" dirty="0">
                <a:latin typeface="华文细黑"/>
                <a:ea typeface="华文细黑"/>
                <a:cs typeface="华文细黑"/>
              </a:rPr>
              <a:t>som erbjuds är </a:t>
            </a:r>
            <a:r>
              <a:rPr lang="sv-SE" sz="2000" dirty="0" smtClean="0">
                <a:latin typeface="华文细黑"/>
                <a:ea typeface="华文细黑"/>
                <a:cs typeface="华文细黑"/>
              </a:rPr>
              <a:t>utrustat med växlingsindikator.</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a:t>
            </a:r>
            <a:r>
              <a:rPr lang="sv-SE" sz="2000" dirty="0" smtClean="0">
                <a:effectLst>
                  <a:outerShdw blurRad="38100" dist="38100" dir="2700000" algn="tl">
                    <a:srgbClr val="000000">
                      <a:alpha val="43137"/>
                    </a:srgbClr>
                  </a:outerShdw>
                </a:effectLst>
                <a:latin typeface="华文细黑"/>
                <a:ea typeface="华文细黑"/>
                <a:cs typeface="华文细黑"/>
              </a:rPr>
              <a:t>Verifiering:</a:t>
            </a:r>
            <a:r>
              <a:rPr lang="sv-SE" sz="2000" dirty="0">
                <a:latin typeface="华文细黑"/>
                <a:ea typeface="华文细黑"/>
                <a:cs typeface="华文细黑"/>
              </a:rPr>
              <a:t> Anbudsgivaren </a:t>
            </a:r>
            <a:r>
              <a:rPr lang="sv-SE" sz="2000" dirty="0" smtClean="0">
                <a:latin typeface="华文细黑"/>
                <a:ea typeface="华文细黑"/>
                <a:cs typeface="华文细黑"/>
              </a:rPr>
              <a:t>måste tillhandahålla fordonets tekniska dokument där denna information visas.</a:t>
            </a:r>
          </a:p>
          <a:p>
            <a:pPr marL="358775" indent="-358775" eaLnBrk="0" fontAlgn="base" hangingPunct="0">
              <a:spcBef>
                <a:spcPct val="0"/>
              </a:spcBef>
              <a:spcAft>
                <a:spcPct val="0"/>
              </a:spcAft>
              <a:buSzPct val="80000"/>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4.	</a:t>
            </a:r>
            <a:r>
              <a:rPr lang="sv-SE" sz="2000" b="1" dirty="0" smtClean="0">
                <a:latin typeface="华文细黑"/>
                <a:ea typeface="华文细黑"/>
                <a:cs typeface="华文细黑"/>
              </a:rPr>
              <a:t>Display för bränsleförbrukning</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Fordon som erbjuds är utrustat med anordning för att visa bränsleförbrukningen.</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a:t>
            </a:r>
            <a:r>
              <a:rPr lang="sv-SE" sz="2000" dirty="0" smtClean="0">
                <a:effectLst>
                  <a:outerShdw blurRad="38100" dist="38100" dir="2700000" algn="tl">
                    <a:srgbClr val="000000">
                      <a:alpha val="43137"/>
                    </a:srgbClr>
                  </a:outerShdw>
                </a:effectLst>
                <a:latin typeface="华文细黑"/>
                <a:ea typeface="华文细黑"/>
                <a:cs typeface="华文细黑"/>
              </a:rPr>
              <a:t>Verifiering:</a:t>
            </a:r>
            <a:r>
              <a:rPr lang="sv-SE" sz="2000" dirty="0">
                <a:latin typeface="华文细黑"/>
                <a:ea typeface="华文细黑"/>
                <a:cs typeface="华文细黑"/>
              </a:rPr>
              <a:t> Anbudsgivaren måste tillhandahålla fordonets tekniska dokument där denna information visas.</a:t>
            </a:r>
          </a:p>
        </p:txBody>
      </p:sp>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6" y="1153344"/>
            <a:ext cx="6859243" cy="642364"/>
          </a:xfrm>
        </p:spPr>
        <p:txBody>
          <a:bodyPr>
            <a:normAutofit fontScale="85000" lnSpcReduction="10000"/>
          </a:bodyPr>
          <a:lstStyle/>
          <a:p>
            <a:pPr algn="l"/>
            <a:r>
              <a:rPr lang="sv-SE" sz="3000" dirty="0">
                <a:solidFill>
                  <a:srgbClr val="005300"/>
                </a:solidFill>
              </a:rPr>
              <a:t>Rekommendationer: Tekniska specifikationer III</a:t>
            </a:r>
          </a:p>
        </p:txBody>
      </p:sp>
      <p:sp>
        <p:nvSpPr>
          <p:cNvPr id="6" name="Tekstfelt 5"/>
          <p:cNvSpPr txBox="1"/>
          <p:nvPr/>
        </p:nvSpPr>
        <p:spPr>
          <a:xfrm>
            <a:off x="627407" y="1927102"/>
            <a:ext cx="7708213" cy="4154984"/>
          </a:xfrm>
          <a:prstGeom prst="rect">
            <a:avLst/>
          </a:prstGeom>
          <a:noFill/>
        </p:spPr>
        <p:txBody>
          <a:bodyPr wrap="square" rtlCol="0">
            <a:spAutoFit/>
          </a:bodyPr>
          <a:lstStyle/>
          <a:p>
            <a:pPr marL="457200" indent="-457200" eaLnBrk="0" fontAlgn="base" hangingPunct="0">
              <a:spcBef>
                <a:spcPct val="0"/>
              </a:spcBef>
              <a:spcAft>
                <a:spcPct val="0"/>
              </a:spcAft>
              <a:buClrTx/>
              <a:buSzPct val="80000"/>
              <a:defRPr/>
            </a:pPr>
            <a:r>
              <a:rPr lang="sv-SE" sz="2000" dirty="0" smtClean="0">
                <a:latin typeface="华文细黑"/>
                <a:ea typeface="华文细黑"/>
                <a:cs typeface="华文细黑"/>
              </a:rPr>
              <a:t>5. 	</a:t>
            </a:r>
            <a:r>
              <a:rPr lang="sv-SE" sz="2000" b="1" dirty="0" smtClean="0">
                <a:latin typeface="华文细黑"/>
                <a:ea typeface="华文细黑"/>
                <a:cs typeface="华文细黑"/>
              </a:rPr>
              <a:t>Luftkonditionering med fluorerade </a:t>
            </a:r>
            <a:r>
              <a:rPr lang="sv-SE" sz="2000" b="1" dirty="0">
                <a:latin typeface="华文细黑"/>
                <a:ea typeface="华文细黑"/>
                <a:cs typeface="华文细黑"/>
              </a:rPr>
              <a:t>växthusgaser</a:t>
            </a:r>
            <a:endParaRPr lang="sv-SE" sz="2000" b="1" dirty="0" smtClean="0">
              <a:latin typeface="华文细黑"/>
              <a:ea typeface="华文细黑"/>
              <a:cs typeface="华文细黑"/>
            </a:endParaRPr>
          </a:p>
          <a:p>
            <a:pPr marL="457200" indent="-457200" eaLnBrk="0" fontAlgn="base" hangingPunct="0">
              <a:spcBef>
                <a:spcPct val="0"/>
              </a:spcBef>
              <a:spcAft>
                <a:spcPct val="0"/>
              </a:spcAft>
              <a:buClrTx/>
              <a:buSzPct val="80000"/>
              <a:defRPr/>
            </a:pPr>
            <a:r>
              <a:rPr lang="sv-SE" sz="2000" dirty="0" smtClean="0">
                <a:latin typeface="华文细黑"/>
                <a:ea typeface="华文细黑"/>
                <a:cs typeface="华文细黑"/>
              </a:rPr>
              <a:t>	Om fordonet är utrustat med en luftkonditioneringsanläggning som arbetar med fluorerade växthusgaser som </a:t>
            </a:r>
            <a:r>
              <a:rPr lang="sv-SE" sz="2000" dirty="0" err="1" smtClean="0">
                <a:latin typeface="华文细黑"/>
                <a:ea typeface="华文细黑"/>
                <a:cs typeface="华文细黑"/>
              </a:rPr>
              <a:t>kölldmedium</a:t>
            </a:r>
            <a:r>
              <a:rPr lang="sv-SE" sz="2000" dirty="0" smtClean="0">
                <a:latin typeface="华文细黑"/>
                <a:ea typeface="华文细黑"/>
                <a:cs typeface="华文细黑"/>
              </a:rPr>
              <a:t>, så måste den specifika gas som används ha växthuseffekt (GWP) ≤ 150 (för CO2 och med tidshorisonten 100 år). </a:t>
            </a:r>
          </a:p>
          <a:p>
            <a:pPr marL="457200" indent="-457200" eaLnBrk="0" fontAlgn="base" hangingPunct="0">
              <a:spcBef>
                <a:spcPct val="0"/>
              </a:spcBef>
              <a:spcAft>
                <a:spcPct val="0"/>
              </a:spcAft>
              <a:buClrTx/>
              <a:buSzPct val="80000"/>
              <a:defRPr/>
            </a:pPr>
            <a:endParaRPr lang="sv-SE" sz="2000" dirty="0" smtClean="0">
              <a:latin typeface="华文细黑"/>
              <a:ea typeface="华文细黑"/>
              <a:cs typeface="华文细黑"/>
            </a:endParaRPr>
          </a:p>
          <a:p>
            <a:pPr eaLnBrk="0" fontAlgn="base" hangingPunct="0">
              <a:spcBef>
                <a:spcPct val="0"/>
              </a:spcBef>
              <a:spcAft>
                <a:spcPct val="0"/>
              </a:spcAft>
              <a:buSzPct val="80000"/>
              <a:defRPr/>
            </a:pPr>
            <a:r>
              <a:rPr lang="sv-SE" sz="2000" dirty="0" smtClean="0">
                <a:latin typeface="华文细黑"/>
                <a:ea typeface="华文细黑"/>
                <a:cs typeface="华文细黑"/>
              </a:rPr>
              <a:t>	</a:t>
            </a:r>
            <a:r>
              <a:rPr lang="sv-SE" sz="2000" dirty="0" smtClean="0">
                <a:effectLst>
                  <a:outerShdw blurRad="38100" dist="38100" dir="2700000" algn="tl">
                    <a:srgbClr val="000000">
                      <a:alpha val="43137"/>
                    </a:srgbClr>
                  </a:outerShdw>
                </a:effectLst>
                <a:latin typeface="华文细黑"/>
                <a:ea typeface="华文细黑"/>
                <a:cs typeface="华文细黑"/>
              </a:rPr>
              <a:t>Verifiering: </a:t>
            </a:r>
            <a:r>
              <a:rPr lang="sv-SE" sz="2000" dirty="0" smtClean="0">
                <a:latin typeface="华文细黑"/>
                <a:ea typeface="华文细黑"/>
                <a:cs typeface="华文细黑"/>
              </a:rPr>
              <a:t>Anbudgivaren måste tillhandahålla namn, formel 	och GWP för köldmediet </a:t>
            </a:r>
            <a:r>
              <a:rPr lang="sv-SE" sz="2000" dirty="0">
                <a:latin typeface="华文细黑"/>
                <a:ea typeface="华文细黑"/>
                <a:cs typeface="华文细黑"/>
              </a:rPr>
              <a:t>i </a:t>
            </a:r>
            <a:r>
              <a:rPr lang="sv-SE" sz="2000" dirty="0" err="1" smtClean="0">
                <a:latin typeface="华文细黑"/>
                <a:ea typeface="华文细黑"/>
                <a:cs typeface="华文细黑"/>
              </a:rPr>
              <a:t>uftkonditioneringsanläggningen</a:t>
            </a:r>
            <a:r>
              <a:rPr lang="sv-SE" sz="2000" dirty="0" smtClean="0">
                <a:latin typeface="华文细黑"/>
                <a:ea typeface="华文细黑"/>
                <a:cs typeface="华文细黑"/>
              </a:rPr>
              <a:t>. Om  	det är en blandning av gaser beräknas GWP med en speciell 	formel.</a:t>
            </a:r>
          </a:p>
          <a:p>
            <a:pPr>
              <a:buFont typeface="Arial" charset="0"/>
              <a:buNone/>
              <a:defRPr/>
            </a:pPr>
            <a:endParaRPr lang="sv-SE" sz="2000" dirty="0" smtClean="0">
              <a:latin typeface="+mj-lt"/>
            </a:endParaRPr>
          </a:p>
          <a:p>
            <a:pPr marL="809625" lvl="1" indent="-309563">
              <a:lnSpc>
                <a:spcPct val="110000"/>
              </a:lnSpc>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992593" cy="642364"/>
          </a:xfrm>
        </p:spPr>
        <p:txBody>
          <a:bodyPr>
            <a:normAutofit fontScale="85000" lnSpcReduction="10000"/>
          </a:bodyPr>
          <a:lstStyle/>
          <a:p>
            <a:pPr algn="l"/>
            <a:r>
              <a:rPr lang="sv-SE" sz="3000" dirty="0">
                <a:solidFill>
                  <a:srgbClr val="005300"/>
                </a:solidFill>
              </a:rPr>
              <a:t>Rekommendationer: Tekniska specifikationer IV</a:t>
            </a:r>
          </a:p>
        </p:txBody>
      </p:sp>
      <p:sp>
        <p:nvSpPr>
          <p:cNvPr id="6" name="Tekstfelt 5"/>
          <p:cNvSpPr txBox="1"/>
          <p:nvPr/>
        </p:nvSpPr>
        <p:spPr>
          <a:xfrm>
            <a:off x="627407" y="1927102"/>
            <a:ext cx="7708213" cy="5386090"/>
          </a:xfrm>
          <a:prstGeom prst="rect">
            <a:avLst/>
          </a:prstGeom>
          <a:noFill/>
        </p:spPr>
        <p:txBody>
          <a:bodyPr wrap="square" rtlCol="0">
            <a:spAutoFit/>
          </a:bodyPr>
          <a:lstStyle/>
          <a:p>
            <a:r>
              <a:rPr lang="sv-SE" sz="2000" dirty="0" smtClean="0">
                <a:latin typeface="华文细黑"/>
                <a:ea typeface="华文细黑"/>
                <a:cs typeface="华文细黑"/>
              </a:rPr>
              <a:t>6. 	</a:t>
            </a:r>
            <a:r>
              <a:rPr lang="sv-SE" sz="2000" b="1" dirty="0" smtClean="0">
                <a:latin typeface="STXihei"/>
              </a:rPr>
              <a:t>Föroreningar i avgasutsläppen</a:t>
            </a:r>
          </a:p>
          <a:p>
            <a:r>
              <a:rPr lang="sv-SE" sz="2000" dirty="0" smtClean="0">
                <a:latin typeface="STXihei"/>
              </a:rPr>
              <a:t>	Fordonen måste uppfylla EURO 6 standard. </a:t>
            </a:r>
          </a:p>
          <a:p>
            <a:r>
              <a:rPr lang="sv-SE" sz="2000" dirty="0" smtClean="0">
                <a:latin typeface="STXihei"/>
              </a:rPr>
              <a:t>	</a:t>
            </a:r>
            <a:r>
              <a:rPr lang="sv-SE" sz="2000" dirty="0" smtClean="0">
                <a:effectLst>
                  <a:outerShdw blurRad="38100" dist="38100" dir="2700000" algn="tl">
                    <a:srgbClr val="000000">
                      <a:alpha val="43137"/>
                    </a:srgbClr>
                  </a:outerShdw>
                </a:effectLst>
                <a:latin typeface="STXihei"/>
              </a:rPr>
              <a:t>Verifiering: </a:t>
            </a:r>
          </a:p>
          <a:p>
            <a:pPr marL="358775" indent="-358775" eaLnBrk="0" fontAlgn="base" hangingPunct="0">
              <a:spcBef>
                <a:spcPct val="0"/>
              </a:spcBef>
              <a:spcAft>
                <a:spcPct val="0"/>
              </a:spcAft>
              <a:buSzPct val="80000"/>
              <a:defRPr/>
            </a:pPr>
            <a:r>
              <a:rPr lang="sv-SE" sz="2000" dirty="0" smtClean="0">
                <a:latin typeface="STXihei"/>
              </a:rPr>
              <a:t>		</a:t>
            </a:r>
            <a:r>
              <a:rPr lang="sv-SE" sz="2000" dirty="0" smtClean="0">
                <a:latin typeface="华文细黑"/>
                <a:ea typeface="华文细黑"/>
                <a:cs typeface="华文细黑"/>
              </a:rPr>
              <a:t>Anbudsgivaren </a:t>
            </a:r>
            <a:r>
              <a:rPr lang="sv-SE" sz="2000" dirty="0">
                <a:latin typeface="华文细黑"/>
                <a:ea typeface="华文细黑"/>
                <a:cs typeface="华文细黑"/>
              </a:rPr>
              <a:t>måste tillhandahålla fordonets tekniska </a:t>
            </a:r>
            <a:r>
              <a:rPr lang="sv-SE" sz="2000" dirty="0" smtClean="0">
                <a:latin typeface="华文细黑"/>
                <a:ea typeface="华文细黑"/>
                <a:cs typeface="华文细黑"/>
              </a:rPr>
              <a:t>	dokument </a:t>
            </a:r>
            <a:r>
              <a:rPr lang="sv-SE" sz="2000" dirty="0">
                <a:latin typeface="华文细黑"/>
                <a:ea typeface="华文细黑"/>
                <a:cs typeface="华文细黑"/>
              </a:rPr>
              <a:t>där denna information visas.</a:t>
            </a:r>
          </a:p>
          <a:p>
            <a:r>
              <a:rPr lang="sv-SE" sz="2000" dirty="0" smtClean="0">
                <a:latin typeface="STXihei"/>
              </a:rPr>
              <a:t>7. 	</a:t>
            </a:r>
            <a:r>
              <a:rPr lang="sv-SE" sz="2000" b="1" dirty="0" smtClean="0">
                <a:latin typeface="STXihei"/>
              </a:rPr>
              <a:t>Övervakningssystem </a:t>
            </a:r>
            <a:r>
              <a:rPr lang="sv-SE" sz="2000" b="1" dirty="0">
                <a:latin typeface="STXihei"/>
              </a:rPr>
              <a:t>för lufttryck i </a:t>
            </a:r>
            <a:r>
              <a:rPr lang="sv-SE" sz="2000" b="1" dirty="0" smtClean="0">
                <a:latin typeface="STXihei"/>
              </a:rPr>
              <a:t>däck </a:t>
            </a:r>
          </a:p>
          <a:p>
            <a:r>
              <a:rPr lang="sv-SE" sz="2000" dirty="0" smtClean="0">
                <a:latin typeface="STXihei"/>
              </a:rPr>
              <a:t>	Fordonet ska vara utrustat med övervakningssystem för 	lufttryck i däck (TPMS) </a:t>
            </a:r>
          </a:p>
          <a:p>
            <a:r>
              <a:rPr lang="sv-SE" sz="2000" dirty="0" smtClean="0">
                <a:latin typeface="STXihei"/>
              </a:rPr>
              <a:t>	</a:t>
            </a:r>
            <a:r>
              <a:rPr lang="sv-SE" sz="2000" dirty="0" smtClean="0">
                <a:effectLst>
                  <a:outerShdw blurRad="38100" dist="38100" dir="2700000" algn="tl">
                    <a:srgbClr val="000000">
                      <a:alpha val="43137"/>
                    </a:srgbClr>
                  </a:outerShdw>
                </a:effectLst>
                <a:latin typeface="STXihei"/>
              </a:rPr>
              <a:t>Verifiering: </a:t>
            </a:r>
          </a:p>
          <a:p>
            <a:pPr marL="358775" indent="-358775" eaLnBrk="0" fontAlgn="base" hangingPunct="0">
              <a:spcBef>
                <a:spcPct val="0"/>
              </a:spcBef>
              <a:spcAft>
                <a:spcPct val="0"/>
              </a:spcAft>
              <a:buSzPct val="80000"/>
              <a:defRPr/>
            </a:pPr>
            <a:r>
              <a:rPr lang="sv-SE" sz="2000" dirty="0" smtClean="0">
                <a:latin typeface="STXihei"/>
              </a:rPr>
              <a:t>		</a:t>
            </a:r>
            <a:r>
              <a:rPr lang="sv-SE" sz="2000" dirty="0" smtClean="0">
                <a:latin typeface="华文细黑"/>
                <a:ea typeface="华文细黑"/>
                <a:cs typeface="华文细黑"/>
              </a:rPr>
              <a:t>Anbudsgivaren </a:t>
            </a:r>
            <a:r>
              <a:rPr lang="sv-SE" sz="2000" dirty="0">
                <a:latin typeface="华文细黑"/>
                <a:ea typeface="华文细黑"/>
                <a:cs typeface="华文细黑"/>
              </a:rPr>
              <a:t>måste tillhandahålla fordonets tekniska </a:t>
            </a:r>
            <a:r>
              <a:rPr lang="sv-SE" sz="2000" dirty="0" smtClean="0">
                <a:latin typeface="华文细黑"/>
                <a:ea typeface="华文细黑"/>
                <a:cs typeface="华文细黑"/>
              </a:rPr>
              <a:t>	dokument </a:t>
            </a:r>
            <a:r>
              <a:rPr lang="sv-SE" sz="2000" dirty="0">
                <a:latin typeface="华文细黑"/>
                <a:ea typeface="华文细黑"/>
                <a:cs typeface="华文细黑"/>
              </a:rPr>
              <a:t>där denna information visas.</a:t>
            </a:r>
          </a:p>
          <a:p>
            <a:endParaRPr lang="sv-SE" sz="2000" dirty="0" smtClean="0">
              <a:latin typeface="STXihei"/>
            </a:endParaRPr>
          </a:p>
          <a:p>
            <a:pPr marL="457200" indent="-457200" eaLnBrk="0" fontAlgn="base" hangingPunct="0">
              <a:spcBef>
                <a:spcPct val="0"/>
              </a:spcBef>
              <a:spcAft>
                <a:spcPct val="0"/>
              </a:spcAft>
              <a:buClrTx/>
              <a:buSzPct val="80000"/>
              <a:defRPr/>
            </a:pPr>
            <a:endParaRPr lang="sv-SE" sz="2000" dirty="0" smtClean="0">
              <a:latin typeface="华文细黑"/>
              <a:ea typeface="华文细黑"/>
              <a:cs typeface="华文细黑"/>
            </a:endParaRPr>
          </a:p>
          <a:p>
            <a:pPr eaLnBrk="0" fontAlgn="base" hangingPunct="0">
              <a:spcBef>
                <a:spcPct val="0"/>
              </a:spcBef>
              <a:spcAft>
                <a:spcPct val="0"/>
              </a:spcAft>
              <a:buSzPct val="80000"/>
              <a:defRPr/>
            </a:pPr>
            <a:r>
              <a:rPr lang="sv-SE" sz="2000" dirty="0" smtClean="0">
                <a:latin typeface="华文细黑"/>
                <a:ea typeface="华文细黑"/>
                <a:cs typeface="华文细黑"/>
              </a:rPr>
              <a:t>	</a:t>
            </a:r>
          </a:p>
          <a:p>
            <a:pPr>
              <a:buFont typeface="Arial" charset="0"/>
              <a:buNone/>
              <a:defRPr/>
            </a:pPr>
            <a:endParaRPr lang="sv-SE" sz="2000" dirty="0" smtClean="0">
              <a:latin typeface="+mj-lt"/>
            </a:endParaRPr>
          </a:p>
          <a:p>
            <a:pPr marL="809625" lvl="1" indent="-309563">
              <a:lnSpc>
                <a:spcPct val="110000"/>
              </a:lnSpc>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735418" cy="642364"/>
          </a:xfrm>
        </p:spPr>
        <p:txBody>
          <a:bodyPr>
            <a:normAutofit fontScale="85000" lnSpcReduction="10000"/>
          </a:bodyPr>
          <a:lstStyle/>
          <a:p>
            <a:pPr algn="l"/>
            <a:r>
              <a:rPr lang="sv-SE" sz="3000" dirty="0">
                <a:solidFill>
                  <a:srgbClr val="005300"/>
                </a:solidFill>
              </a:rPr>
              <a:t>Rekommendationer: Tekniska specifikationer V</a:t>
            </a:r>
          </a:p>
        </p:txBody>
      </p:sp>
      <p:sp>
        <p:nvSpPr>
          <p:cNvPr id="6" name="Tekstfelt 5"/>
          <p:cNvSpPr txBox="1"/>
          <p:nvPr/>
        </p:nvSpPr>
        <p:spPr>
          <a:xfrm>
            <a:off x="627407" y="1927102"/>
            <a:ext cx="7708213" cy="4154984"/>
          </a:xfrm>
          <a:prstGeom prst="rect">
            <a:avLst/>
          </a:prstGeom>
          <a:noFill/>
        </p:spPr>
        <p:txBody>
          <a:bodyPr wrap="square" rtlCol="0">
            <a:spAutoFit/>
          </a:bodyPr>
          <a:lstStyle/>
          <a:p>
            <a:r>
              <a:rPr lang="sv-SE" sz="2000" dirty="0" smtClean="0">
                <a:latin typeface="华文细黑"/>
                <a:ea typeface="华文细黑"/>
                <a:cs typeface="华文细黑"/>
              </a:rPr>
              <a:t>8. 	</a:t>
            </a:r>
            <a:r>
              <a:rPr lang="sv-SE" sz="2000" b="1" dirty="0">
                <a:latin typeface="STXihei"/>
              </a:rPr>
              <a:t>Fordonsdäck – buller</a:t>
            </a:r>
          </a:p>
          <a:p>
            <a:r>
              <a:rPr lang="sv-SE" sz="2000" dirty="0" smtClean="0">
                <a:latin typeface="STXihei"/>
              </a:rPr>
              <a:t>	Fordonen måste vara utrustade med däck med bullernivåer 	som är lägre än de som fastställts i förordning 661/2009. </a:t>
            </a:r>
            <a:endParaRPr lang="sv-SE" sz="2000" dirty="0" smtClean="0">
              <a:latin typeface="STXihei"/>
              <a:ea typeface="华文细黑"/>
              <a:cs typeface="华文细黑"/>
            </a:endParaRPr>
          </a:p>
          <a:p>
            <a:r>
              <a:rPr lang="sv-SE" sz="2000" dirty="0" smtClean="0">
                <a:latin typeface="STXihei"/>
                <a:ea typeface="华文细黑"/>
                <a:cs typeface="华文细黑"/>
              </a:rPr>
              <a:t>	</a:t>
            </a:r>
            <a:r>
              <a:rPr lang="sv-SE" sz="2000" dirty="0" smtClean="0">
                <a:effectLst>
                  <a:outerShdw blurRad="38100" dist="38100" dir="2700000" algn="tl">
                    <a:srgbClr val="000000">
                      <a:alpha val="43137"/>
                    </a:srgbClr>
                  </a:outerShdw>
                </a:effectLst>
                <a:latin typeface="STXihei"/>
              </a:rPr>
              <a:t>Verifiering:</a:t>
            </a:r>
          </a:p>
          <a:p>
            <a:r>
              <a:rPr lang="sv-SE" sz="2000" dirty="0" smtClean="0">
                <a:latin typeface="STXihei"/>
              </a:rPr>
              <a:t>	</a:t>
            </a:r>
            <a:r>
              <a:rPr lang="sv-SE" sz="2000" dirty="0" smtClean="0">
                <a:latin typeface="华文细黑"/>
                <a:ea typeface="华文细黑"/>
                <a:cs typeface="华文细黑"/>
              </a:rPr>
              <a:t>Anbudsgivaren </a:t>
            </a:r>
            <a:r>
              <a:rPr lang="sv-SE" sz="2000" dirty="0">
                <a:latin typeface="华文细黑"/>
                <a:ea typeface="华文细黑"/>
                <a:cs typeface="华文细黑"/>
              </a:rPr>
              <a:t>måste tillhandahålla </a:t>
            </a:r>
            <a:r>
              <a:rPr lang="sv-SE" sz="2000" dirty="0" smtClean="0">
                <a:latin typeface="STXihei"/>
              </a:rPr>
              <a:t>en lista på däck som ska 	användas i underhållsuppgifter, tekniskt informationsblad 	eller testresultat för däcken där bulleremissioner visas, samt 	en undertecknad deklaration om åtagande för hela avtalstiden 	för användning av dessa produkter. </a:t>
            </a:r>
          </a:p>
          <a:p>
            <a:pPr eaLnBrk="0" fontAlgn="base" hangingPunct="0">
              <a:spcBef>
                <a:spcPct val="0"/>
              </a:spcBef>
              <a:spcAft>
                <a:spcPct val="0"/>
              </a:spcAft>
              <a:buSzPct val="80000"/>
              <a:defRPr/>
            </a:pPr>
            <a:endParaRPr lang="sv-SE" sz="2000" dirty="0" smtClean="0">
              <a:latin typeface="华文细黑"/>
              <a:ea typeface="华文细黑"/>
              <a:cs typeface="华文细黑"/>
            </a:endParaRPr>
          </a:p>
          <a:p>
            <a:pPr>
              <a:buFont typeface="Arial" charset="0"/>
              <a:buNone/>
              <a:defRPr/>
            </a:pPr>
            <a:endParaRPr lang="sv-SE" sz="2000" dirty="0" smtClean="0">
              <a:latin typeface="+mj-lt"/>
            </a:endParaRPr>
          </a:p>
          <a:p>
            <a:pPr marL="809625" lvl="1" indent="-309563">
              <a:lnSpc>
                <a:spcPct val="110000"/>
              </a:lnSpc>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678268" cy="642364"/>
          </a:xfrm>
        </p:spPr>
        <p:txBody>
          <a:bodyPr>
            <a:normAutofit fontScale="85000" lnSpcReduction="10000"/>
          </a:bodyPr>
          <a:lstStyle/>
          <a:p>
            <a:pPr algn="l"/>
            <a:r>
              <a:rPr lang="sv-SE" sz="3000" dirty="0">
                <a:solidFill>
                  <a:srgbClr val="005300"/>
                </a:solidFill>
              </a:rPr>
              <a:t>Rekommendationer: Tekniska specifikationer VI</a:t>
            </a:r>
          </a:p>
        </p:txBody>
      </p:sp>
      <p:sp>
        <p:nvSpPr>
          <p:cNvPr id="6" name="Tekstfelt 5"/>
          <p:cNvSpPr txBox="1"/>
          <p:nvPr/>
        </p:nvSpPr>
        <p:spPr>
          <a:xfrm>
            <a:off x="627407" y="1927102"/>
            <a:ext cx="7802217" cy="4462760"/>
          </a:xfrm>
          <a:prstGeom prst="rect">
            <a:avLst/>
          </a:prstGeom>
          <a:noFill/>
        </p:spPr>
        <p:txBody>
          <a:bodyPr wrap="square" rtlCol="0">
            <a:spAutoFit/>
          </a:bodyPr>
          <a:lstStyle/>
          <a:p>
            <a:r>
              <a:rPr lang="sv-SE" sz="2000" dirty="0" smtClean="0">
                <a:latin typeface="华文细黑"/>
                <a:ea typeface="华文细黑"/>
                <a:cs typeface="华文细黑"/>
              </a:rPr>
              <a:t>9. 	</a:t>
            </a:r>
            <a:r>
              <a:rPr lang="sv-SE" sz="2000" b="1" dirty="0" smtClean="0">
                <a:latin typeface="STXihei"/>
              </a:rPr>
              <a:t>Fordonsdäck </a:t>
            </a:r>
            <a:r>
              <a:rPr lang="sv-SE" sz="2000" b="1" dirty="0">
                <a:latin typeface="STXihei"/>
              </a:rPr>
              <a:t>– </a:t>
            </a:r>
            <a:r>
              <a:rPr lang="sv-SE" sz="2000" b="1" dirty="0" smtClean="0">
                <a:latin typeface="STXihei"/>
              </a:rPr>
              <a:t>rullmotstånd</a:t>
            </a:r>
          </a:p>
          <a:p>
            <a:r>
              <a:rPr lang="sv-SE" sz="2000" dirty="0" smtClean="0">
                <a:latin typeface="STXihei"/>
              </a:rPr>
              <a:t>	Rullmotståndet (för nya och regummerade däck) i kg/ton får 	inte överstiga gränsvärden enligt ISO 28580 eller likvärdigt.</a:t>
            </a:r>
          </a:p>
          <a:p>
            <a:r>
              <a:rPr lang="sv-SE" sz="2000" dirty="0" smtClean="0">
                <a:latin typeface="STXihei"/>
              </a:rPr>
              <a:t>	</a:t>
            </a:r>
            <a:r>
              <a:rPr lang="sv-SE" sz="2000" dirty="0" smtClean="0">
                <a:effectLst>
                  <a:outerShdw blurRad="38100" dist="38100" dir="2700000" algn="tl">
                    <a:srgbClr val="000000">
                      <a:alpha val="43137"/>
                    </a:srgbClr>
                  </a:outerShdw>
                </a:effectLst>
                <a:latin typeface="STXihei"/>
              </a:rPr>
              <a:t>Verifiering: </a:t>
            </a:r>
          </a:p>
          <a:p>
            <a:r>
              <a:rPr lang="sv-SE" sz="2000" dirty="0" smtClean="0">
                <a:latin typeface="STXihei"/>
              </a:rPr>
              <a:t>	</a:t>
            </a:r>
            <a:r>
              <a:rPr lang="sv-SE" sz="2000" dirty="0" smtClean="0">
                <a:latin typeface="华文细黑"/>
                <a:ea typeface="华文细黑"/>
                <a:cs typeface="华文细黑"/>
              </a:rPr>
              <a:t>Anbudsgivaren </a:t>
            </a:r>
            <a:r>
              <a:rPr lang="sv-SE" sz="2000" dirty="0">
                <a:latin typeface="华文细黑"/>
                <a:ea typeface="华文细黑"/>
                <a:cs typeface="华文细黑"/>
              </a:rPr>
              <a:t>måste tillhandahålla </a:t>
            </a:r>
            <a:r>
              <a:rPr lang="sv-SE" sz="2000" dirty="0">
                <a:latin typeface="STXihei"/>
              </a:rPr>
              <a:t>en lista </a:t>
            </a:r>
            <a:r>
              <a:rPr lang="sv-SE" sz="2000" dirty="0" smtClean="0">
                <a:latin typeface="STXihei"/>
              </a:rPr>
              <a:t>på däck som ska 	användas, </a:t>
            </a:r>
            <a:r>
              <a:rPr lang="sv-SE" sz="2000" dirty="0" err="1" smtClean="0">
                <a:latin typeface="STXihei"/>
              </a:rPr>
              <a:t>testresulten</a:t>
            </a:r>
            <a:r>
              <a:rPr lang="sv-SE" sz="2000" dirty="0" smtClean="0">
                <a:latin typeface="STXihei"/>
              </a:rPr>
              <a:t> för däcken enligt ISO 28580 eller 	likvärdigt för kontroll av om de efterlever detta, samt en 	undertecknad deklaration </a:t>
            </a:r>
            <a:r>
              <a:rPr lang="sv-SE" sz="2000" dirty="0">
                <a:latin typeface="STXihei"/>
              </a:rPr>
              <a:t>om åtagande för hela avtalstiden </a:t>
            </a:r>
            <a:r>
              <a:rPr lang="sv-SE" sz="2000" dirty="0" smtClean="0">
                <a:latin typeface="STXihei"/>
              </a:rPr>
              <a:t>för 	användning </a:t>
            </a:r>
            <a:r>
              <a:rPr lang="sv-SE" sz="2000" dirty="0">
                <a:latin typeface="STXihei"/>
              </a:rPr>
              <a:t>av </a:t>
            </a:r>
            <a:r>
              <a:rPr lang="sv-SE" sz="2000" dirty="0" smtClean="0">
                <a:latin typeface="STXihei"/>
              </a:rPr>
              <a:t>dessa </a:t>
            </a:r>
            <a:r>
              <a:rPr lang="sv-SE" sz="2000" dirty="0">
                <a:latin typeface="STXihei"/>
              </a:rPr>
              <a:t>produkter. </a:t>
            </a:r>
            <a:endParaRPr lang="sv-SE" sz="2000" dirty="0" smtClean="0">
              <a:latin typeface="STXihei"/>
            </a:endParaRPr>
          </a:p>
          <a:p>
            <a:r>
              <a:rPr lang="sv-SE" sz="2000" dirty="0" smtClean="0">
                <a:latin typeface="STXihei"/>
              </a:rPr>
              <a:t> </a:t>
            </a:r>
          </a:p>
          <a:p>
            <a:pPr eaLnBrk="0" fontAlgn="base" hangingPunct="0">
              <a:spcBef>
                <a:spcPct val="0"/>
              </a:spcBef>
              <a:spcAft>
                <a:spcPct val="0"/>
              </a:spcAft>
              <a:buSzPct val="80000"/>
              <a:defRPr/>
            </a:pPr>
            <a:endParaRPr lang="sv-SE" sz="2000" dirty="0" smtClean="0">
              <a:latin typeface="华文细黑"/>
              <a:ea typeface="华文细黑"/>
              <a:cs typeface="华文细黑"/>
            </a:endParaRPr>
          </a:p>
          <a:p>
            <a:pPr>
              <a:buFont typeface="Arial" charset="0"/>
              <a:buNone/>
              <a:defRPr/>
            </a:pPr>
            <a:endParaRPr lang="sv-SE" sz="2000" dirty="0" smtClean="0">
              <a:latin typeface="+mj-lt"/>
            </a:endParaRPr>
          </a:p>
          <a:p>
            <a:pPr marL="809625" lvl="1" indent="-309563">
              <a:lnSpc>
                <a:spcPct val="110000"/>
              </a:lnSpc>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640168" cy="642364"/>
          </a:xfrm>
        </p:spPr>
        <p:txBody>
          <a:bodyPr>
            <a:normAutofit fontScale="85000" lnSpcReduction="10000"/>
          </a:bodyPr>
          <a:lstStyle/>
          <a:p>
            <a:pPr algn="l"/>
            <a:r>
              <a:rPr lang="sv-SE" sz="3000" dirty="0">
                <a:solidFill>
                  <a:srgbClr val="005300"/>
                </a:solidFill>
              </a:rPr>
              <a:t>Rekommendationer: Tekniska specifikationer VII</a:t>
            </a:r>
          </a:p>
        </p:txBody>
      </p:sp>
      <p:sp>
        <p:nvSpPr>
          <p:cNvPr id="6" name="Tekstfelt 5"/>
          <p:cNvSpPr txBox="1"/>
          <p:nvPr/>
        </p:nvSpPr>
        <p:spPr>
          <a:xfrm>
            <a:off x="627408" y="1927102"/>
            <a:ext cx="7345018" cy="4462760"/>
          </a:xfrm>
          <a:prstGeom prst="rect">
            <a:avLst/>
          </a:prstGeom>
          <a:noFill/>
        </p:spPr>
        <p:txBody>
          <a:bodyPr wrap="square" rtlCol="0">
            <a:spAutoFit/>
          </a:bodyPr>
          <a:lstStyle/>
          <a:p>
            <a:pPr marL="457200" indent="-457200">
              <a:buAutoNum type="arabicPeriod" startAt="10"/>
            </a:pPr>
            <a:r>
              <a:rPr lang="sv-SE" sz="2000" b="1" dirty="0" smtClean="0">
                <a:latin typeface="STXihei"/>
              </a:rPr>
              <a:t>Smörjoljor</a:t>
            </a:r>
          </a:p>
          <a:p>
            <a:r>
              <a:rPr lang="sv-SE" sz="2000" dirty="0" smtClean="0">
                <a:latin typeface="STXihei"/>
              </a:rPr>
              <a:t>	</a:t>
            </a:r>
            <a:r>
              <a:rPr lang="sv-SE" sz="2000" dirty="0" smtClean="0">
                <a:effectLst>
                  <a:outerShdw blurRad="38100" dist="38100" dir="2700000" algn="tl">
                    <a:srgbClr val="000000">
                      <a:alpha val="43137"/>
                    </a:srgbClr>
                  </a:outerShdw>
                </a:effectLst>
                <a:latin typeface="STXihei"/>
              </a:rPr>
              <a:t>Verifiering: </a:t>
            </a:r>
          </a:p>
          <a:p>
            <a:r>
              <a:rPr lang="sv-SE" sz="2000" dirty="0" smtClean="0">
                <a:latin typeface="STXihei"/>
              </a:rPr>
              <a:t>	</a:t>
            </a:r>
            <a:r>
              <a:rPr lang="sv-SE" sz="2000" dirty="0" smtClean="0">
                <a:latin typeface="华文细黑"/>
                <a:ea typeface="华文细黑"/>
                <a:cs typeface="华文细黑"/>
              </a:rPr>
              <a:t>Anbudsgivaren </a:t>
            </a:r>
            <a:r>
              <a:rPr lang="sv-SE" sz="2000" dirty="0">
                <a:latin typeface="华文细黑"/>
                <a:ea typeface="华文细黑"/>
                <a:cs typeface="华文细黑"/>
              </a:rPr>
              <a:t>måste tillhandahålla </a:t>
            </a:r>
            <a:r>
              <a:rPr lang="sv-SE" sz="2000" dirty="0" smtClean="0">
                <a:latin typeface="华文细黑"/>
                <a:ea typeface="华文细黑"/>
                <a:cs typeface="华文细黑"/>
              </a:rPr>
              <a:t>de tekniska 	dokumentationsbladen </a:t>
            </a:r>
            <a:r>
              <a:rPr lang="sv-SE" sz="2000" dirty="0" smtClean="0">
                <a:latin typeface="STXihei"/>
              </a:rPr>
              <a:t>för de föreslagna smörjmedlen. 	Produkter med relevant Typ I Ecolabel som uppfyller 		kriterielistan anses efterleva. Andra lämpliga bevismetoder, 	t.ex.</a:t>
            </a:r>
            <a:r>
              <a:rPr lang="sv-SE" sz="2000" dirty="0">
                <a:latin typeface="STXihei"/>
              </a:rPr>
              <a:t> </a:t>
            </a:r>
            <a:r>
              <a:rPr lang="sv-SE" sz="2000" dirty="0" smtClean="0">
                <a:latin typeface="STXihei"/>
              </a:rPr>
              <a:t>tekniska handlingar eller en testrapport från ett 	oberoende	organ accepteras också. </a:t>
            </a:r>
          </a:p>
          <a:p>
            <a:pPr marL="457200" indent="-457200"/>
            <a:endParaRPr lang="sv-SE" sz="2000" dirty="0" smtClean="0">
              <a:latin typeface="STXihei"/>
            </a:endParaRPr>
          </a:p>
          <a:p>
            <a:r>
              <a:rPr lang="sv-SE" sz="2000" dirty="0" smtClean="0">
                <a:latin typeface="STXihei"/>
              </a:rPr>
              <a:t> </a:t>
            </a:r>
          </a:p>
          <a:p>
            <a:pPr eaLnBrk="0" fontAlgn="base" hangingPunct="0">
              <a:spcBef>
                <a:spcPct val="0"/>
              </a:spcBef>
              <a:spcAft>
                <a:spcPct val="0"/>
              </a:spcAft>
              <a:buSzPct val="80000"/>
              <a:defRPr/>
            </a:pPr>
            <a:endParaRPr lang="sv-SE" sz="2000" dirty="0" smtClean="0">
              <a:latin typeface="华文细黑"/>
              <a:ea typeface="华文细黑"/>
              <a:cs typeface="华文细黑"/>
            </a:endParaRPr>
          </a:p>
          <a:p>
            <a:pPr>
              <a:buFont typeface="Arial" charset="0"/>
              <a:buNone/>
              <a:defRPr/>
            </a:pPr>
            <a:endParaRPr lang="sv-SE" sz="2000" dirty="0" smtClean="0">
              <a:latin typeface="+mj-lt"/>
            </a:endParaRPr>
          </a:p>
          <a:p>
            <a:pPr marL="809625" lvl="1" indent="-309563">
              <a:lnSpc>
                <a:spcPct val="110000"/>
              </a:lnSpc>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92500"/>
          </a:bodyPr>
          <a:lstStyle/>
          <a:p>
            <a:pPr algn="l"/>
            <a:r>
              <a:rPr lang="sv-SE" sz="3000" dirty="0" smtClean="0">
                <a:solidFill>
                  <a:srgbClr val="005300"/>
                </a:solidFill>
              </a:rPr>
              <a:t>Rekommendationer: Tilldelningskriterier</a:t>
            </a:r>
            <a:endParaRPr lang="sv-SE" sz="3000" dirty="0">
              <a:solidFill>
                <a:srgbClr val="005300"/>
              </a:solidFill>
            </a:endParaRPr>
          </a:p>
        </p:txBody>
      </p:sp>
      <p:sp>
        <p:nvSpPr>
          <p:cNvPr id="6" name="Tekstfelt 5"/>
          <p:cNvSpPr txBox="1"/>
          <p:nvPr/>
        </p:nvSpPr>
        <p:spPr>
          <a:xfrm>
            <a:off x="627407" y="1927102"/>
            <a:ext cx="7708213" cy="553998"/>
          </a:xfrm>
          <a:prstGeom prst="rect">
            <a:avLst/>
          </a:prstGeom>
          <a:noFill/>
        </p:spPr>
        <p:txBody>
          <a:bodyPr wrap="square" rtlCol="0">
            <a:spAutoFit/>
          </a:bodyPr>
          <a:lstStyle/>
          <a:p>
            <a:pPr eaLnBrk="0" fontAlgn="base" hangingPunct="0">
              <a:lnSpc>
                <a:spcPct val="150000"/>
              </a:lnSpc>
              <a:spcBef>
                <a:spcPct val="0"/>
              </a:spcBef>
              <a:spcAft>
                <a:spcPct val="0"/>
              </a:spcAft>
              <a:buSzPct val="80000"/>
              <a:defRPr/>
            </a:pPr>
            <a:r>
              <a:rPr lang="sv-SE" sz="2000" dirty="0">
                <a:latin typeface="华文细黑"/>
                <a:ea typeface="华文细黑"/>
                <a:cs typeface="华文细黑"/>
              </a:rPr>
              <a:t>Kontraktet </a:t>
            </a:r>
            <a:r>
              <a:rPr lang="sv-SE" sz="2000" dirty="0" smtClean="0">
                <a:latin typeface="华文细黑"/>
                <a:ea typeface="华文细黑"/>
                <a:cs typeface="华文细黑"/>
              </a:rPr>
              <a:t>tilldelas ekonomiskt </a:t>
            </a:r>
            <a:r>
              <a:rPr lang="sv-SE" sz="2000" dirty="0">
                <a:latin typeface="华文细黑"/>
                <a:ea typeface="华文细黑"/>
                <a:cs typeface="华文细黑"/>
              </a:rPr>
              <a:t>mest fördelaktiga </a:t>
            </a:r>
            <a:r>
              <a:rPr lang="sv-SE" sz="2000" dirty="0" smtClean="0">
                <a:latin typeface="华文细黑"/>
                <a:ea typeface="华文细黑"/>
                <a:cs typeface="华文细黑"/>
              </a:rPr>
              <a:t>anbud</a:t>
            </a:r>
            <a:endParaRPr lang="sv-SE" sz="2000" dirty="0">
              <a:latin typeface="STXihei"/>
              <a:ea typeface="华文细黑"/>
              <a:cs typeface="华文细黑"/>
            </a:endParaRPr>
          </a:p>
        </p:txBody>
      </p:sp>
      <p:pic>
        <p:nvPicPr>
          <p:cNvPr id="8" name="Picture 2" descr="C:\Users\Peter\AppData\Local\Temp\ID-100240513.jpg"/>
          <p:cNvPicPr>
            <a:picLocks noChangeAspect="1" noChangeArrowheads="1"/>
          </p:cNvPicPr>
          <p:nvPr/>
        </p:nvPicPr>
        <p:blipFill>
          <a:blip r:embed="rId3"/>
          <a:srcRect/>
          <a:stretch>
            <a:fillRect/>
          </a:stretch>
        </p:blipFill>
        <p:spPr bwMode="auto">
          <a:xfrm>
            <a:off x="1977613" y="2748482"/>
            <a:ext cx="4647286" cy="3868867"/>
          </a:xfrm>
          <a:prstGeom prst="rect">
            <a:avLst/>
          </a:prstGeom>
          <a:noFill/>
        </p:spPr>
      </p:pic>
      <p:sp>
        <p:nvSpPr>
          <p:cNvPr id="9" name="TextBox 7"/>
          <p:cNvSpPr txBox="1">
            <a:spLocks noChangeArrowheads="1"/>
          </p:cNvSpPr>
          <p:nvPr/>
        </p:nvSpPr>
        <p:spPr bwMode="auto">
          <a:xfrm>
            <a:off x="2775882" y="6641099"/>
            <a:ext cx="3460667" cy="216901"/>
          </a:xfrm>
          <a:prstGeom prst="rect">
            <a:avLst/>
          </a:prstGeom>
          <a:noFill/>
          <a:ln w="9525">
            <a:noFill/>
            <a:miter lim="800000"/>
            <a:headEnd/>
            <a:tailEnd/>
          </a:ln>
        </p:spPr>
        <p:txBody>
          <a:bodyPr lIns="0" tIns="0" rIns="0" bIns="0"/>
          <a:lstStyle/>
          <a:p>
            <a:pPr algn="r"/>
            <a:r>
              <a:rPr lang="en-US" sz="800" dirty="0" smtClean="0">
                <a:solidFill>
                  <a:srgbClr val="7F7F7F"/>
                </a:solidFill>
              </a:rPr>
              <a:t>Source: </a:t>
            </a:r>
            <a:r>
              <a:rPr lang="en-US" sz="800" dirty="0">
                <a:solidFill>
                  <a:srgbClr val="7F7F7F"/>
                </a:solidFill>
              </a:rPr>
              <a:t>© Image courtesy of </a:t>
            </a:r>
            <a:r>
              <a:rPr lang="en-US" sz="800" dirty="0" smtClean="0">
                <a:solidFill>
                  <a:srgbClr val="7F7F7F"/>
                </a:solidFill>
              </a:rPr>
              <a:t>Stuart Miles </a:t>
            </a:r>
            <a:r>
              <a:rPr lang="it-IT" sz="800" dirty="0" smtClean="0">
                <a:solidFill>
                  <a:srgbClr val="7F7F7F"/>
                </a:solidFill>
              </a:rPr>
              <a:t>at </a:t>
            </a:r>
            <a:r>
              <a:rPr lang="en-US" sz="800" dirty="0" smtClean="0">
                <a:solidFill>
                  <a:srgbClr val="7F7F7F"/>
                </a:solidFill>
              </a:rPr>
              <a:t>FreeDigitalPhotos.net</a:t>
            </a:r>
            <a:endParaRPr lang="nl-NL" sz="800" dirty="0">
              <a:solidFill>
                <a:srgbClr val="7F7F7F"/>
              </a:solidFill>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descr="PRIMES II objekt.jpg"/>
          <p:cNvPicPr>
            <a:picLocks noChangeAspect="1"/>
          </p:cNvPicPr>
          <p:nvPr/>
        </p:nvPicPr>
        <p:blipFill rotWithShape="1">
          <a:blip r:embed="rId3">
            <a:alphaModFix amt="33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92500"/>
          </a:bodyPr>
          <a:lstStyle/>
          <a:p>
            <a:pPr algn="l"/>
            <a:r>
              <a:rPr lang="sv-SE" sz="3000" dirty="0">
                <a:solidFill>
                  <a:srgbClr val="005300"/>
                </a:solidFill>
              </a:rPr>
              <a:t>Rekommendationer: </a:t>
            </a:r>
            <a:r>
              <a:rPr lang="sv-SE" sz="3000" dirty="0" err="1" smtClean="0">
                <a:solidFill>
                  <a:srgbClr val="005300"/>
                </a:solidFill>
              </a:rPr>
              <a:t>TilldelningskriterierII</a:t>
            </a:r>
            <a:endParaRPr lang="sv-SE" sz="3000" dirty="0">
              <a:solidFill>
                <a:srgbClr val="005300"/>
              </a:solidFill>
            </a:endParaRPr>
          </a:p>
        </p:txBody>
      </p:sp>
      <p:sp>
        <p:nvSpPr>
          <p:cNvPr id="6" name="Rectangle 5"/>
          <p:cNvSpPr/>
          <p:nvPr/>
        </p:nvSpPr>
        <p:spPr>
          <a:xfrm>
            <a:off x="706214" y="1795708"/>
            <a:ext cx="7036501" cy="4708981"/>
          </a:xfrm>
          <a:prstGeom prst="rect">
            <a:avLst/>
          </a:prstGeom>
        </p:spPr>
        <p:txBody>
          <a:bodyPr wrap="square">
            <a:spAutoFit/>
          </a:bodyPr>
          <a:lstStyle/>
          <a:p>
            <a:pPr eaLnBrk="0" fontAlgn="base" hangingPunct="0">
              <a:spcBef>
                <a:spcPct val="0"/>
              </a:spcBef>
              <a:spcAft>
                <a:spcPct val="0"/>
              </a:spcAft>
              <a:buSzPct val="80000"/>
              <a:buFont typeface="Arial" charset="0"/>
              <a:buNone/>
              <a:defRPr/>
            </a:pPr>
            <a:r>
              <a:rPr lang="sv-SE" sz="2000" b="1" dirty="0" smtClean="0">
                <a:latin typeface="华文细黑"/>
                <a:ea typeface="华文细黑"/>
                <a:cs typeface="华文细黑"/>
              </a:rPr>
              <a:t>Extrapoäng tilldelas för:</a:t>
            </a:r>
          </a:p>
          <a:p>
            <a:pPr eaLnBrk="0" fontAlgn="base" hangingPunct="0">
              <a:spcBef>
                <a:spcPct val="0"/>
              </a:spcBef>
              <a:spcAft>
                <a:spcPct val="0"/>
              </a:spcAft>
              <a:buSzPct val="80000"/>
              <a:buFont typeface="Arial" charset="0"/>
              <a:buNone/>
              <a:defRPr/>
            </a:pPr>
            <a:r>
              <a:rPr lang="sv-SE" sz="2000" b="1" dirty="0" smtClean="0">
                <a:latin typeface="华文细黑"/>
                <a:ea typeface="华文细黑"/>
                <a:cs typeface="华文细黑"/>
              </a:rPr>
              <a:t> </a:t>
            </a:r>
          </a:p>
          <a:p>
            <a:pPr eaLnBrk="0" fontAlgn="base" hangingPunct="0">
              <a:spcBef>
                <a:spcPct val="0"/>
              </a:spcBef>
              <a:spcAft>
                <a:spcPct val="0"/>
              </a:spcAft>
              <a:buSzPct val="80000"/>
              <a:buFont typeface="Arial" charset="0"/>
              <a:buNone/>
              <a:defRPr/>
            </a:pPr>
            <a:r>
              <a:rPr lang="sv-SE" sz="2000" b="1" dirty="0" smtClean="0">
                <a:latin typeface="华文细黑"/>
                <a:ea typeface="华文细黑"/>
                <a:cs typeface="华文细黑"/>
              </a:rPr>
              <a:t>1. Användning av alternativa drivmedel</a:t>
            </a:r>
          </a:p>
          <a:p>
            <a:pPr eaLnBrk="0" fontAlgn="base" hangingPunct="0">
              <a:spcBef>
                <a:spcPct val="0"/>
              </a:spcBef>
              <a:spcAft>
                <a:spcPct val="0"/>
              </a:spcAft>
              <a:buSzPct val="80000"/>
              <a:defRPr/>
            </a:pPr>
            <a:r>
              <a:rPr lang="sv-SE" sz="2000" dirty="0" smtClean="0">
                <a:latin typeface="华文细黑"/>
                <a:ea typeface="华文细黑"/>
                <a:cs typeface="华文细黑"/>
              </a:rPr>
              <a:t>Fordonet ska vara utformat för att kunna drivas med alternativa typer av bränslen eller system (t.ex. biobränslen, el, vätgas eller hybridsystem).</a:t>
            </a:r>
          </a:p>
          <a:p>
            <a:pPr eaLnBrk="0" fontAlgn="base" hangingPunct="0">
              <a:spcBef>
                <a:spcPct val="0"/>
              </a:spcBef>
              <a:spcAft>
                <a:spcPct val="0"/>
              </a:spcAft>
              <a:buSzPct val="80000"/>
              <a:defRPr/>
            </a:pPr>
            <a:r>
              <a:rPr lang="sv-SE" sz="2000" dirty="0" smtClean="0">
                <a:effectLst>
                  <a:outerShdw blurRad="38100" dist="38100" dir="2700000" algn="tl">
                    <a:srgbClr val="000000">
                      <a:alpha val="43137"/>
                    </a:srgbClr>
                  </a:outerShdw>
                </a:effectLst>
                <a:latin typeface="华文细黑"/>
                <a:ea typeface="华文细黑"/>
                <a:cs typeface="华文细黑"/>
              </a:rPr>
              <a:t>Verifiering: </a:t>
            </a:r>
            <a:r>
              <a:rPr lang="sv-SE" sz="2000" dirty="0">
                <a:latin typeface="华文细黑"/>
                <a:ea typeface="华文细黑"/>
                <a:cs typeface="华文细黑"/>
              </a:rPr>
              <a:t>Anbudsgivaren måste tillhandahålla </a:t>
            </a:r>
            <a:r>
              <a:rPr lang="sv-SE" sz="2000" dirty="0" smtClean="0">
                <a:latin typeface="华文细黑"/>
                <a:ea typeface="华文细黑"/>
                <a:cs typeface="华文细黑"/>
              </a:rPr>
              <a:t>tekniskt informationsblad för fordonet där dessa tekniska eller bränsletekniska specifikationer visas.</a:t>
            </a:r>
          </a:p>
          <a:p>
            <a:pPr eaLnBrk="0" fontAlgn="base" hangingPunct="0">
              <a:spcBef>
                <a:spcPct val="0"/>
              </a:spcBef>
              <a:spcAft>
                <a:spcPct val="0"/>
              </a:spcAft>
              <a:buSzPct val="80000"/>
              <a:defRPr/>
            </a:pPr>
            <a:endParaRPr lang="sv-SE" sz="2000" dirty="0" smtClean="0">
              <a:latin typeface="华文细黑"/>
              <a:ea typeface="华文细黑"/>
              <a:cs typeface="华文细黑"/>
            </a:endParaRPr>
          </a:p>
          <a:p>
            <a:pPr eaLnBrk="0" fontAlgn="base" hangingPunct="0">
              <a:spcBef>
                <a:spcPct val="0"/>
              </a:spcBef>
              <a:spcAft>
                <a:spcPct val="0"/>
              </a:spcAft>
              <a:buSzPct val="80000"/>
              <a:buFont typeface="Arial" charset="0"/>
              <a:buNone/>
              <a:defRPr/>
            </a:pPr>
            <a:r>
              <a:rPr lang="sv-SE" sz="2000" b="1" dirty="0" smtClean="0">
                <a:latin typeface="华文细黑"/>
                <a:ea typeface="华文细黑"/>
                <a:cs typeface="华文细黑"/>
              </a:rPr>
              <a:t>2. Lägre bullernivåer</a:t>
            </a:r>
          </a:p>
          <a:p>
            <a:pPr eaLnBrk="0" fontAlgn="base" hangingPunct="0">
              <a:spcBef>
                <a:spcPct val="0"/>
              </a:spcBef>
              <a:spcAft>
                <a:spcPct val="0"/>
              </a:spcAft>
              <a:buSzPct val="80000"/>
              <a:defRPr/>
            </a:pPr>
            <a:r>
              <a:rPr lang="sv-SE" sz="2000" dirty="0" smtClean="0">
                <a:latin typeface="华文细黑"/>
                <a:ea typeface="华文细黑"/>
                <a:cs typeface="华文细黑"/>
              </a:rPr>
              <a:t>Bullernivåer som är lägre än de som anges i lagen. </a:t>
            </a:r>
          </a:p>
          <a:p>
            <a:pPr eaLnBrk="0" fontAlgn="base" hangingPunct="0">
              <a:spcBef>
                <a:spcPct val="0"/>
              </a:spcBef>
              <a:spcAft>
                <a:spcPct val="0"/>
              </a:spcAft>
              <a:buSzPct val="80000"/>
              <a:defRPr/>
            </a:pPr>
            <a:r>
              <a:rPr lang="sv-SE" sz="2000" dirty="0" smtClean="0">
                <a:effectLst>
                  <a:outerShdw blurRad="38100" dist="38100" dir="2700000" algn="tl">
                    <a:srgbClr val="000000">
                      <a:alpha val="43137"/>
                    </a:srgbClr>
                  </a:outerShdw>
                </a:effectLst>
                <a:latin typeface="华文细黑"/>
                <a:ea typeface="华文细黑"/>
                <a:cs typeface="华文细黑"/>
              </a:rPr>
              <a:t>Verifiering: </a:t>
            </a:r>
            <a:r>
              <a:rPr lang="sv-SE" sz="2000" dirty="0" smtClean="0">
                <a:latin typeface="华文细黑"/>
                <a:ea typeface="华文细黑"/>
                <a:cs typeface="华文细黑"/>
              </a:rPr>
              <a:t>Anbudsgivaren måste </a:t>
            </a:r>
            <a:r>
              <a:rPr lang="sv-SE" sz="2000" dirty="0">
                <a:latin typeface="华文细黑"/>
                <a:ea typeface="华文细黑"/>
                <a:cs typeface="华文细黑"/>
              </a:rPr>
              <a:t>presentera </a:t>
            </a:r>
            <a:r>
              <a:rPr lang="sv-SE" sz="2000" dirty="0" smtClean="0">
                <a:latin typeface="华文细黑"/>
                <a:ea typeface="华文细黑"/>
                <a:cs typeface="华文细黑"/>
              </a:rPr>
              <a:t>det tekniska </a:t>
            </a:r>
            <a:r>
              <a:rPr lang="sv-SE" sz="2000" dirty="0">
                <a:latin typeface="华文细黑"/>
                <a:ea typeface="华文细黑"/>
                <a:cs typeface="华文细黑"/>
              </a:rPr>
              <a:t>informationsbladet för </a:t>
            </a:r>
            <a:r>
              <a:rPr lang="sv-SE" sz="2000" dirty="0" smtClean="0">
                <a:latin typeface="华文细黑"/>
                <a:ea typeface="华文细黑"/>
                <a:cs typeface="华文细黑"/>
              </a:rPr>
              <a:t>fordonet där denna information visas, eller testresultaten.</a:t>
            </a:r>
          </a:p>
        </p:txBody>
      </p:sp>
    </p:spTree>
    <p:extLst>
      <p:ext uri="{BB962C8B-B14F-4D97-AF65-F5344CB8AC3E}">
        <p14:creationId xmlns:p14="http://schemas.microsoft.com/office/powerpoint/2010/main" val="921889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descr="PRIMES II objekt.jpg"/>
          <p:cNvPicPr>
            <a:picLocks noChangeAspect="1"/>
          </p:cNvPicPr>
          <p:nvPr/>
        </p:nvPicPr>
        <p:blipFill rotWithShape="1">
          <a:blip r:embed="rId3">
            <a:alphaModFix amt="33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92500"/>
          </a:bodyPr>
          <a:lstStyle/>
          <a:p>
            <a:pPr algn="l"/>
            <a:r>
              <a:rPr lang="sv-SE" sz="3000" dirty="0">
                <a:solidFill>
                  <a:srgbClr val="005300"/>
                </a:solidFill>
              </a:rPr>
              <a:t>Rekommendationer: </a:t>
            </a:r>
            <a:r>
              <a:rPr lang="sv-SE" sz="3000" dirty="0" smtClean="0">
                <a:solidFill>
                  <a:srgbClr val="005300"/>
                </a:solidFill>
              </a:rPr>
              <a:t>Tilldelningskriterier III</a:t>
            </a:r>
            <a:endParaRPr lang="sv-SE" sz="3000" dirty="0">
              <a:solidFill>
                <a:srgbClr val="005300"/>
              </a:solidFill>
            </a:endParaRPr>
          </a:p>
        </p:txBody>
      </p:sp>
      <p:sp>
        <p:nvSpPr>
          <p:cNvPr id="6" name="Rectangle 5"/>
          <p:cNvSpPr/>
          <p:nvPr/>
        </p:nvSpPr>
        <p:spPr>
          <a:xfrm>
            <a:off x="706213" y="1795708"/>
            <a:ext cx="7504337" cy="3477875"/>
          </a:xfrm>
          <a:prstGeom prst="rect">
            <a:avLst/>
          </a:prstGeom>
        </p:spPr>
        <p:txBody>
          <a:bodyPr wrap="square">
            <a:spAutoFit/>
          </a:bodyPr>
          <a:lstStyle/>
          <a:p>
            <a:pPr eaLnBrk="0" fontAlgn="base" hangingPunct="0">
              <a:spcBef>
                <a:spcPct val="0"/>
              </a:spcBef>
              <a:spcAft>
                <a:spcPct val="0"/>
              </a:spcAft>
              <a:buSzPct val="80000"/>
              <a:buFont typeface="Arial" charset="0"/>
              <a:buNone/>
              <a:defRPr/>
            </a:pPr>
            <a:r>
              <a:rPr lang="sv-SE" sz="2000" b="1" dirty="0">
                <a:latin typeface="华文细黑"/>
                <a:ea typeface="华文细黑"/>
                <a:cs typeface="华文细黑"/>
              </a:rPr>
              <a:t>Extrapoäng tilldelas för : </a:t>
            </a:r>
            <a:endParaRPr lang="sv-SE" sz="2000" b="1" dirty="0" smtClean="0">
              <a:latin typeface="华文细黑"/>
              <a:ea typeface="华文细黑"/>
              <a:cs typeface="华文细黑"/>
            </a:endParaRPr>
          </a:p>
          <a:p>
            <a:pPr eaLnBrk="0" fontAlgn="base" hangingPunct="0">
              <a:spcBef>
                <a:spcPct val="0"/>
              </a:spcBef>
              <a:spcAft>
                <a:spcPct val="0"/>
              </a:spcAft>
              <a:buSzPct val="80000"/>
              <a:buFont typeface="Arial" charset="0"/>
              <a:buNone/>
              <a:defRPr/>
            </a:pPr>
            <a:endParaRPr lang="sv-SE" sz="2000" b="1" dirty="0" smtClean="0">
              <a:latin typeface="华文细黑"/>
              <a:ea typeface="华文细黑"/>
              <a:cs typeface="华文细黑"/>
            </a:endParaRPr>
          </a:p>
          <a:p>
            <a:pPr eaLnBrk="0" fontAlgn="base" hangingPunct="0">
              <a:spcBef>
                <a:spcPct val="0"/>
              </a:spcBef>
              <a:spcAft>
                <a:spcPct val="0"/>
              </a:spcAft>
              <a:buSzPct val="80000"/>
              <a:defRPr/>
            </a:pPr>
            <a:r>
              <a:rPr lang="sv-SE" sz="2000" b="1" dirty="0" smtClean="0">
                <a:latin typeface="华文细黑"/>
                <a:ea typeface="华文细黑"/>
                <a:cs typeface="华文细黑"/>
              </a:rPr>
              <a:t>3. Lägre CO2-utsläpp</a:t>
            </a:r>
          </a:p>
          <a:p>
            <a:pPr eaLnBrk="0" fontAlgn="base" hangingPunct="0">
              <a:spcBef>
                <a:spcPct val="0"/>
              </a:spcBef>
              <a:spcAft>
                <a:spcPct val="0"/>
              </a:spcAft>
              <a:buSzPct val="80000"/>
              <a:defRPr/>
            </a:pPr>
            <a:r>
              <a:rPr lang="sv-SE" sz="2000" dirty="0" smtClean="0">
                <a:latin typeface="华文细黑"/>
                <a:ea typeface="华文细黑"/>
                <a:cs typeface="华文细黑"/>
              </a:rPr>
              <a:t>Lägre CO2-utsläpp än de som krävs enligt specifikationerna (1).</a:t>
            </a:r>
          </a:p>
          <a:p>
            <a:pPr eaLnBrk="0" fontAlgn="base" hangingPunct="0">
              <a:spcBef>
                <a:spcPct val="0"/>
              </a:spcBef>
              <a:spcAft>
                <a:spcPct val="0"/>
              </a:spcAft>
              <a:buSzPct val="80000"/>
              <a:defRPr/>
            </a:pPr>
            <a:r>
              <a:rPr lang="sv-SE" sz="2000" dirty="0" smtClean="0">
                <a:effectLst>
                  <a:outerShdw blurRad="38100" dist="38100" dir="2700000" algn="tl">
                    <a:srgbClr val="000000">
                      <a:alpha val="43137"/>
                    </a:srgbClr>
                  </a:outerShdw>
                </a:effectLst>
                <a:latin typeface="华文细黑"/>
                <a:ea typeface="华文细黑"/>
                <a:cs typeface="华文细黑"/>
              </a:rPr>
              <a:t>Verifiering: </a:t>
            </a:r>
            <a:r>
              <a:rPr lang="sv-SE" sz="2000" dirty="0">
                <a:latin typeface="华文细黑"/>
                <a:ea typeface="华文细黑"/>
                <a:cs typeface="华文细黑"/>
              </a:rPr>
              <a:t>Anbudsgivaren måste presentera det tekniska informationsbladet för fordonet där </a:t>
            </a:r>
            <a:r>
              <a:rPr lang="sv-SE" sz="2000" dirty="0" smtClean="0">
                <a:latin typeface="华文细黑"/>
                <a:ea typeface="华文细黑"/>
                <a:cs typeface="华文细黑"/>
              </a:rPr>
              <a:t>CO2-utsläppen är angivna.</a:t>
            </a:r>
          </a:p>
          <a:p>
            <a:pPr eaLnBrk="0" fontAlgn="base" hangingPunct="0">
              <a:spcBef>
                <a:spcPct val="0"/>
              </a:spcBef>
              <a:spcAft>
                <a:spcPct val="0"/>
              </a:spcAft>
              <a:buSzPct val="80000"/>
              <a:defRPr/>
            </a:pPr>
            <a:endParaRPr lang="sv-SE" sz="2000" dirty="0" smtClean="0">
              <a:latin typeface="华文细黑"/>
              <a:ea typeface="华文细黑"/>
              <a:cs typeface="华文细黑"/>
            </a:endParaRPr>
          </a:p>
          <a:p>
            <a:pPr eaLnBrk="0" fontAlgn="base" hangingPunct="0">
              <a:spcBef>
                <a:spcPct val="0"/>
              </a:spcBef>
              <a:spcAft>
                <a:spcPct val="0"/>
              </a:spcAft>
              <a:buSzPct val="80000"/>
              <a:defRPr/>
            </a:pPr>
            <a:r>
              <a:rPr lang="sv-SE" sz="2000" b="1" dirty="0" smtClean="0">
                <a:latin typeface="华文细黑"/>
                <a:ea typeface="华文细黑"/>
                <a:cs typeface="华文细黑"/>
              </a:rPr>
              <a:t>4. Start/stopp-system</a:t>
            </a:r>
          </a:p>
          <a:p>
            <a:pPr eaLnBrk="0" fontAlgn="base" hangingPunct="0">
              <a:spcBef>
                <a:spcPct val="0"/>
              </a:spcBef>
              <a:spcAft>
                <a:spcPct val="0"/>
              </a:spcAft>
              <a:buSzPct val="80000"/>
              <a:defRPr/>
            </a:pPr>
            <a:r>
              <a:rPr lang="sv-SE" sz="2000" dirty="0" smtClean="0">
                <a:latin typeface="华文细黑"/>
                <a:ea typeface="华文细黑"/>
                <a:cs typeface="华文细黑"/>
              </a:rPr>
              <a:t>Fordonet är utrustat med ett start/stoppsystem.</a:t>
            </a:r>
          </a:p>
          <a:p>
            <a:pPr eaLnBrk="0" fontAlgn="base" hangingPunct="0">
              <a:spcBef>
                <a:spcPct val="0"/>
              </a:spcBef>
              <a:spcAft>
                <a:spcPct val="0"/>
              </a:spcAft>
              <a:buSzPct val="80000"/>
              <a:defRPr/>
            </a:pPr>
            <a:r>
              <a:rPr lang="sv-SE" sz="2000" dirty="0" smtClean="0">
                <a:effectLst>
                  <a:outerShdw blurRad="38100" dist="38100" dir="2700000" algn="tl">
                    <a:srgbClr val="000000">
                      <a:alpha val="43137"/>
                    </a:srgbClr>
                  </a:outerShdw>
                </a:effectLst>
                <a:latin typeface="华文细黑"/>
                <a:ea typeface="华文细黑"/>
                <a:cs typeface="华文细黑"/>
              </a:rPr>
              <a:t>Verifiering:</a:t>
            </a:r>
            <a:r>
              <a:rPr lang="sv-SE" sz="2000" dirty="0">
                <a:latin typeface="华文细黑"/>
                <a:ea typeface="华文细黑"/>
                <a:cs typeface="华文细黑"/>
              </a:rPr>
              <a:t> Anbudsgivaren måste presentera det tekniska informationsbladet för fordonet där denna information </a:t>
            </a:r>
            <a:r>
              <a:rPr lang="sv-SE" sz="2000" dirty="0" smtClean="0">
                <a:latin typeface="华文细黑"/>
                <a:ea typeface="华文细黑"/>
                <a:cs typeface="华文细黑"/>
              </a:rPr>
              <a:t>visas.</a:t>
            </a:r>
            <a:endParaRPr lang="sv-SE" dirty="0" smtClean="0"/>
          </a:p>
        </p:txBody>
      </p:sp>
    </p:spTree>
    <p:extLst>
      <p:ext uri="{BB962C8B-B14F-4D97-AF65-F5344CB8AC3E}">
        <p14:creationId xmlns:p14="http://schemas.microsoft.com/office/powerpoint/2010/main" val="9218893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3000" dirty="0" smtClean="0">
                <a:solidFill>
                  <a:srgbClr val="005300"/>
                </a:solidFill>
              </a:rPr>
              <a:t>Rekommendationer: Fler förslag</a:t>
            </a:r>
            <a:endParaRPr lang="sv-SE" sz="3000" dirty="0">
              <a:solidFill>
                <a:srgbClr val="005300"/>
              </a:solidFill>
            </a:endParaRPr>
          </a:p>
        </p:txBody>
      </p:sp>
      <p:sp>
        <p:nvSpPr>
          <p:cNvPr id="8" name="Tekstfelt 7"/>
          <p:cNvSpPr txBox="1"/>
          <p:nvPr/>
        </p:nvSpPr>
        <p:spPr>
          <a:xfrm>
            <a:off x="627407" y="1812996"/>
            <a:ext cx="4905342" cy="677108"/>
          </a:xfrm>
          <a:prstGeom prst="rect">
            <a:avLst/>
          </a:prstGeom>
          <a:noFill/>
        </p:spPr>
        <p:txBody>
          <a:bodyPr wrap="square" rtlCol="0">
            <a:spAutoFit/>
          </a:bodyPr>
          <a:lstStyle/>
          <a:p>
            <a:r>
              <a:rPr lang="da-DK" sz="2000" dirty="0"/>
              <a:t>	</a:t>
            </a:r>
          </a:p>
          <a:p>
            <a:endParaRPr lang="da-DK" dirty="0"/>
          </a:p>
        </p:txBody>
      </p:sp>
      <p:sp>
        <p:nvSpPr>
          <p:cNvPr id="7" name="Rectangle 6"/>
          <p:cNvSpPr/>
          <p:nvPr/>
        </p:nvSpPr>
        <p:spPr>
          <a:xfrm>
            <a:off x="678863" y="1959429"/>
            <a:ext cx="7811994" cy="3477875"/>
          </a:xfrm>
          <a:prstGeom prst="rect">
            <a:avLst/>
          </a:prstGeom>
        </p:spPr>
        <p:txBody>
          <a:bodyPr wrap="square">
            <a:spAutoFit/>
          </a:bodyPr>
          <a:lstStyle/>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Kombination av fordonsflotta med </a:t>
            </a:r>
            <a:r>
              <a:rPr lang="sv-SE" sz="2000" dirty="0" err="1" smtClean="0">
                <a:latin typeface="华文细黑"/>
                <a:ea typeface="华文细黑"/>
                <a:cs typeface="华文细黑"/>
              </a:rPr>
              <a:t>bilpool</a:t>
            </a:r>
            <a:r>
              <a:rPr lang="sv-SE" sz="2000" dirty="0" smtClean="0">
                <a:latin typeface="华文细黑"/>
                <a:ea typeface="华文细黑"/>
                <a:cs typeface="华文细黑"/>
              </a:rPr>
              <a:t>/samarbete med andra organisationer (</a:t>
            </a:r>
            <a:r>
              <a:rPr lang="sv-SE" sz="2000" dirty="0" err="1" smtClean="0">
                <a:latin typeface="华文细黑"/>
                <a:ea typeface="华文细黑"/>
                <a:cs typeface="华文细黑"/>
              </a:rPr>
              <a:t>t.ex.kyrkor</a:t>
            </a:r>
            <a:r>
              <a:rPr lang="sv-SE" sz="2000" dirty="0" smtClean="0">
                <a:latin typeface="华文细黑"/>
                <a:ea typeface="华文细黑"/>
                <a:cs typeface="华文细黑"/>
              </a:rPr>
              <a:t>) i anslutning till bilpoolens utrymme</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Gemensam upphandling för att få till stånd lägre upphandlingskostnader och mindre administrativt arbete (t.ex. Stockholm)</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Produktion av biogas från kommunalt avloppsvatten (t.ex. Lille, Stockholm, Graz)</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Utbyte av goda exempel i nätverk som </a:t>
            </a:r>
            <a:r>
              <a:rPr lang="sv-SE" sz="2000" dirty="0" err="1" smtClean="0">
                <a:latin typeface="华文细黑"/>
                <a:ea typeface="华文细黑"/>
                <a:cs typeface="华文细黑"/>
              </a:rPr>
              <a:t>Procura</a:t>
            </a:r>
            <a:r>
              <a:rPr lang="sv-SE" sz="2000" dirty="0" smtClean="0">
                <a:latin typeface="华文细黑"/>
                <a:ea typeface="华文细黑"/>
                <a:cs typeface="华文细黑"/>
              </a:rPr>
              <a:t>+ (t.ex. Wien med anläggningsmaskiner, traktorer, lastbilar, brandsläckningskemikalier)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Utbildning av chaufförerna i personalen</a:t>
            </a:r>
          </a:p>
        </p:txBody>
      </p:sp>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da-DK" sz="3000" dirty="0" smtClean="0">
                <a:solidFill>
                  <a:srgbClr val="005300"/>
                </a:solidFill>
              </a:rPr>
              <a:t>Översikt</a:t>
            </a:r>
            <a:endParaRPr lang="da-DK" sz="3000" dirty="0">
              <a:solidFill>
                <a:srgbClr val="005300"/>
              </a:solidFill>
            </a:endParaRPr>
          </a:p>
        </p:txBody>
      </p:sp>
      <p:sp>
        <p:nvSpPr>
          <p:cNvPr id="9" name="Tekstfelt 5"/>
          <p:cNvSpPr txBox="1"/>
          <p:nvPr/>
        </p:nvSpPr>
        <p:spPr>
          <a:xfrm>
            <a:off x="627408" y="1795708"/>
            <a:ext cx="4312728" cy="3323987"/>
          </a:xfrm>
          <a:prstGeom prst="rect">
            <a:avLst/>
          </a:prstGeom>
          <a:noFill/>
        </p:spPr>
        <p:txBody>
          <a:bodyPr wrap="square" rtlCol="0">
            <a:spAutoFit/>
          </a:bodyPr>
          <a:lstStyle/>
          <a:p>
            <a:pPr marL="358775" indent="-358775" eaLnBrk="0" fontAlgn="base" hangingPunct="0">
              <a:lnSpc>
                <a:spcPct val="150000"/>
              </a:lnSpc>
              <a:spcBef>
                <a:spcPct val="0"/>
              </a:spcBef>
              <a:spcAft>
                <a:spcPct val="0"/>
              </a:spcAft>
              <a:buSzPct val="80000"/>
              <a:buFont typeface="Wingdings" pitchFamily="2" charset="2"/>
              <a:buChar char=""/>
              <a:defRPr/>
            </a:pPr>
            <a:r>
              <a:rPr lang="sv-SE" sz="2000" dirty="0" smtClean="0">
                <a:latin typeface="华文细黑"/>
                <a:ea typeface="华文细黑"/>
                <a:cs typeface="华文细黑"/>
              </a:rPr>
              <a:t>Miljöpåverkan</a:t>
            </a:r>
            <a:endParaRPr lang="sv-SE" sz="2000" dirty="0">
              <a:latin typeface="华文细黑"/>
              <a:ea typeface="华文细黑"/>
              <a:cs typeface="华文细黑"/>
            </a:endParaRPr>
          </a:p>
          <a:p>
            <a:pPr marL="358775" indent="-358775" eaLnBrk="0" fontAlgn="base" hangingPunct="0">
              <a:lnSpc>
                <a:spcPct val="150000"/>
              </a:lnSpc>
              <a:spcBef>
                <a:spcPct val="0"/>
              </a:spcBef>
              <a:spcAft>
                <a:spcPct val="0"/>
              </a:spcAft>
              <a:buSzPct val="80000"/>
              <a:buFont typeface="Wingdings" pitchFamily="2" charset="2"/>
              <a:buChar char=""/>
              <a:defRPr/>
            </a:pPr>
            <a:r>
              <a:rPr lang="sv-SE" sz="2000" dirty="0">
                <a:latin typeface="华文细黑"/>
                <a:ea typeface="华文细黑"/>
                <a:cs typeface="华文细黑"/>
              </a:rPr>
              <a:t>Rättslig bakgrund</a:t>
            </a:r>
          </a:p>
          <a:p>
            <a:pPr marL="358775" indent="-358775" eaLnBrk="0" fontAlgn="base" hangingPunct="0">
              <a:lnSpc>
                <a:spcPct val="150000"/>
              </a:lnSpc>
              <a:spcBef>
                <a:spcPct val="0"/>
              </a:spcBef>
              <a:spcAft>
                <a:spcPct val="0"/>
              </a:spcAft>
              <a:buSzPct val="80000"/>
              <a:buFont typeface="Wingdings" pitchFamily="2" charset="2"/>
              <a:buChar char=""/>
              <a:defRPr/>
            </a:pPr>
            <a:r>
              <a:rPr lang="sv-SE" sz="2000" dirty="0">
                <a:latin typeface="华文细黑"/>
                <a:ea typeface="华文细黑"/>
                <a:cs typeface="华文细黑"/>
              </a:rPr>
              <a:t>Rekommenderade </a:t>
            </a:r>
            <a:r>
              <a:rPr lang="sv-SE" sz="2000" dirty="0" smtClean="0">
                <a:latin typeface="华文细黑"/>
                <a:ea typeface="华文细黑"/>
                <a:cs typeface="华文细黑"/>
              </a:rPr>
              <a:t>kriterier </a:t>
            </a:r>
            <a:r>
              <a:rPr lang="sv-SE" sz="2000" dirty="0">
                <a:latin typeface="华文细黑"/>
                <a:ea typeface="华文细黑"/>
                <a:cs typeface="华文细黑"/>
              </a:rPr>
              <a:t>för grön offentlig upphandling</a:t>
            </a:r>
          </a:p>
          <a:p>
            <a:pPr marL="358775" indent="-358775" eaLnBrk="0" fontAlgn="base" hangingPunct="0">
              <a:lnSpc>
                <a:spcPct val="150000"/>
              </a:lnSpc>
              <a:spcBef>
                <a:spcPct val="0"/>
              </a:spcBef>
              <a:spcAft>
                <a:spcPct val="0"/>
              </a:spcAft>
              <a:buSzPct val="80000"/>
              <a:buFont typeface="Wingdings" pitchFamily="2" charset="2"/>
              <a:buChar char=""/>
              <a:defRPr/>
            </a:pPr>
            <a:r>
              <a:rPr lang="sv-SE" sz="2000" dirty="0">
                <a:latin typeface="华文细黑"/>
                <a:ea typeface="华文细黑"/>
                <a:cs typeface="华文细黑"/>
              </a:rPr>
              <a:t>Goda exempel</a:t>
            </a:r>
          </a:p>
          <a:p>
            <a:pPr marL="358775" indent="-358775" eaLnBrk="0" fontAlgn="base" hangingPunct="0">
              <a:lnSpc>
                <a:spcPct val="150000"/>
              </a:lnSpc>
              <a:spcBef>
                <a:spcPct val="0"/>
              </a:spcBef>
              <a:spcAft>
                <a:spcPct val="0"/>
              </a:spcAft>
              <a:buSzPct val="80000"/>
              <a:buFont typeface="Wingdings" pitchFamily="2" charset="2"/>
              <a:buChar char=""/>
              <a:defRPr/>
            </a:pPr>
            <a:r>
              <a:rPr lang="sv-SE" sz="2000" dirty="0">
                <a:latin typeface="华文细黑"/>
                <a:ea typeface="华文细黑"/>
                <a:cs typeface="华文细黑"/>
              </a:rPr>
              <a:t>Bra </a:t>
            </a:r>
            <a:r>
              <a:rPr lang="sv-SE" sz="2000" dirty="0" smtClean="0">
                <a:latin typeface="华文细黑"/>
                <a:ea typeface="华文细黑"/>
                <a:cs typeface="华文细黑"/>
              </a:rPr>
              <a:t>länkar</a:t>
            </a:r>
            <a:r>
              <a:rPr lang="de-DE" sz="2000" dirty="0" smtClean="0">
                <a:solidFill>
                  <a:srgbClr val="262626"/>
                </a:solidFill>
                <a:latin typeface="STXihei"/>
                <a:ea typeface="ＭＳ Ｐゴシック" pitchFamily="34" charset="-128"/>
              </a:rPr>
              <a:t/>
            </a:r>
            <a:br>
              <a:rPr lang="de-DE" sz="2000" dirty="0" smtClean="0">
                <a:solidFill>
                  <a:srgbClr val="262626"/>
                </a:solidFill>
                <a:latin typeface="STXihei"/>
                <a:ea typeface="ＭＳ Ｐゴシック" pitchFamily="34" charset="-128"/>
              </a:rPr>
            </a:br>
            <a:endParaRPr lang="da-DK" sz="2000" dirty="0">
              <a:latin typeface="STXihei"/>
              <a:ea typeface="华文细黑"/>
              <a:cs typeface="华文细黑"/>
            </a:endParaRPr>
          </a:p>
        </p:txBody>
      </p:sp>
      <p:pic>
        <p:nvPicPr>
          <p:cNvPr id="10" name="Picture 9" descr="LGAction_tram_fotolia_13711326_xl.jpg"/>
          <p:cNvPicPr>
            <a:picLocks noChangeAspect="1"/>
          </p:cNvPicPr>
          <p:nvPr/>
        </p:nvPicPr>
        <p:blipFill>
          <a:blip r:embed="rId4"/>
          <a:stretch>
            <a:fillRect/>
          </a:stretch>
        </p:blipFill>
        <p:spPr>
          <a:xfrm>
            <a:off x="6050366" y="0"/>
            <a:ext cx="3093634" cy="4649190"/>
          </a:xfrm>
          <a:prstGeom prst="rect">
            <a:avLst/>
          </a:prstGeom>
        </p:spPr>
      </p:pic>
      <p:sp>
        <p:nvSpPr>
          <p:cNvPr id="11" name="TextBox 10"/>
          <p:cNvSpPr txBox="1"/>
          <p:nvPr/>
        </p:nvSpPr>
        <p:spPr>
          <a:xfrm>
            <a:off x="6050366" y="4649190"/>
            <a:ext cx="3924037" cy="230832"/>
          </a:xfrm>
          <a:prstGeom prst="rect">
            <a:avLst/>
          </a:prstGeom>
          <a:noFill/>
        </p:spPr>
        <p:txBody>
          <a:bodyPr wrap="square" rtlCol="0">
            <a:spAutoFit/>
          </a:bodyPr>
          <a:lstStyle/>
          <a:p>
            <a:r>
              <a:rPr lang="de-DE" sz="900" dirty="0" smtClean="0">
                <a:solidFill>
                  <a:schemeClr val="bg1">
                    <a:lumMod val="50000"/>
                  </a:schemeClr>
                </a:solidFill>
              </a:rPr>
              <a:t>© </a:t>
            </a:r>
            <a:r>
              <a:rPr lang="en-US" sz="900" dirty="0" smtClean="0">
                <a:solidFill>
                  <a:schemeClr val="bg1">
                    <a:lumMod val="50000"/>
                  </a:schemeClr>
                </a:solidFill>
              </a:rPr>
              <a:t>Photo courtesy of </a:t>
            </a:r>
            <a:r>
              <a:rPr lang="en-US" sz="900" dirty="0" err="1" smtClean="0">
                <a:solidFill>
                  <a:schemeClr val="bg1">
                    <a:lumMod val="50000"/>
                  </a:schemeClr>
                </a:solidFill>
              </a:rPr>
              <a:t>LGAction</a:t>
            </a:r>
            <a:r>
              <a:rPr lang="en-US" sz="900" dirty="0" smtClean="0">
                <a:solidFill>
                  <a:schemeClr val="bg1">
                    <a:lumMod val="50000"/>
                  </a:schemeClr>
                </a:solidFill>
              </a:rPr>
              <a:t> by ICLEI</a:t>
            </a:r>
            <a:endParaRPr lang="de-DE" sz="900" dirty="0">
              <a:solidFill>
                <a:schemeClr val="bg1">
                  <a:lumMod val="50000"/>
                </a:schemeClr>
              </a:solidFill>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3000" u="sng" dirty="0" smtClean="0">
                <a:solidFill>
                  <a:srgbClr val="005300"/>
                </a:solidFill>
              </a:rPr>
              <a:t>Exempel</a:t>
            </a:r>
            <a:r>
              <a:rPr lang="sv-SE" sz="3000" dirty="0" smtClean="0">
                <a:solidFill>
                  <a:srgbClr val="005300"/>
                </a:solidFill>
              </a:rPr>
              <a:t>: Översiktligt anbud</a:t>
            </a:r>
            <a:endParaRPr lang="sv-SE" sz="3000" dirty="0">
              <a:solidFill>
                <a:srgbClr val="005300"/>
              </a:solidFill>
            </a:endParaRPr>
          </a:p>
        </p:txBody>
      </p:sp>
      <p:sp>
        <p:nvSpPr>
          <p:cNvPr id="8" name="Tekstfelt 7"/>
          <p:cNvSpPr txBox="1"/>
          <p:nvPr/>
        </p:nvSpPr>
        <p:spPr>
          <a:xfrm>
            <a:off x="627407" y="1812996"/>
            <a:ext cx="4905342" cy="677108"/>
          </a:xfrm>
          <a:prstGeom prst="rect">
            <a:avLst/>
          </a:prstGeom>
          <a:noFill/>
        </p:spPr>
        <p:txBody>
          <a:bodyPr wrap="square" rtlCol="0">
            <a:spAutoFit/>
          </a:bodyPr>
          <a:lstStyle/>
          <a:p>
            <a:r>
              <a:rPr lang="da-DK" sz="2000" dirty="0"/>
              <a:t>	</a:t>
            </a:r>
          </a:p>
          <a:p>
            <a:endParaRPr lang="da-DK" dirty="0"/>
          </a:p>
        </p:txBody>
      </p:sp>
      <p:sp>
        <p:nvSpPr>
          <p:cNvPr id="7" name="Rectangle 6"/>
          <p:cNvSpPr/>
          <p:nvPr/>
        </p:nvSpPr>
        <p:spPr>
          <a:xfrm>
            <a:off x="678863" y="1959429"/>
            <a:ext cx="8215755" cy="4555093"/>
          </a:xfrm>
          <a:prstGeom prst="rect">
            <a:avLst/>
          </a:prstGeom>
        </p:spPr>
        <p:txBody>
          <a:bodyPr wrap="square">
            <a:spAutoFit/>
          </a:bodyPr>
          <a:lstStyle/>
          <a:p>
            <a:pPr marL="358775" indent="-358775" eaLnBrk="0" fontAlgn="base" hangingPunct="0">
              <a:lnSpc>
                <a:spcPct val="150000"/>
              </a:lnSpc>
              <a:spcBef>
                <a:spcPct val="0"/>
              </a:spcBef>
              <a:spcAft>
                <a:spcPct val="0"/>
              </a:spcAft>
              <a:buSzPct val="80000"/>
              <a:buFont typeface="Wingdings" pitchFamily="2" charset="2"/>
              <a:buChar char=""/>
              <a:defRPr/>
            </a:pPr>
            <a:r>
              <a:rPr lang="sv-SE" b="1" dirty="0" smtClean="0">
                <a:latin typeface="华文细黑"/>
                <a:ea typeface="华文细黑"/>
                <a:cs typeface="华文细黑"/>
              </a:rPr>
              <a:t>Föremål för upphandling: </a:t>
            </a:r>
            <a:r>
              <a:rPr lang="sv-SE" dirty="0" smtClean="0">
                <a:latin typeface="华文细黑"/>
                <a:ea typeface="华文细黑"/>
                <a:cs typeface="华文细黑"/>
              </a:rPr>
              <a:t>Upphandling av fordon med låga utsläpp (personbilar)</a:t>
            </a:r>
          </a:p>
          <a:p>
            <a:pPr marL="358775" indent="-358775" eaLnBrk="0" fontAlgn="base" hangingPunct="0">
              <a:lnSpc>
                <a:spcPct val="150000"/>
              </a:lnSpc>
              <a:spcBef>
                <a:spcPct val="0"/>
              </a:spcBef>
              <a:spcAft>
                <a:spcPct val="0"/>
              </a:spcAft>
              <a:buSzPct val="80000"/>
              <a:buFont typeface="Wingdings" pitchFamily="2" charset="2"/>
              <a:buChar char=""/>
              <a:defRPr/>
            </a:pPr>
            <a:r>
              <a:rPr lang="sv-SE" b="1" dirty="0" smtClean="0">
                <a:latin typeface="华文细黑"/>
                <a:ea typeface="华文细黑"/>
                <a:cs typeface="华文细黑"/>
              </a:rPr>
              <a:t>Tekniska specifikationer: </a:t>
            </a:r>
            <a:r>
              <a:rPr lang="sv-SE" dirty="0" smtClean="0">
                <a:latin typeface="华文细黑"/>
                <a:ea typeface="华文细黑"/>
                <a:cs typeface="华文细黑"/>
              </a:rPr>
              <a:t>Fordonstyp </a:t>
            </a:r>
            <a:r>
              <a:rPr lang="sv-SE" dirty="0" err="1" smtClean="0">
                <a:latin typeface="华文细黑"/>
                <a:ea typeface="华文细黑"/>
                <a:cs typeface="华文细黑"/>
              </a:rPr>
              <a:t>Compact</a:t>
            </a:r>
            <a:r>
              <a:rPr lang="sv-SE" dirty="0" smtClean="0">
                <a:latin typeface="华文细黑"/>
                <a:ea typeface="华文细黑"/>
                <a:cs typeface="华文细黑"/>
              </a:rPr>
              <a:t> 110 g CO2/km</a:t>
            </a:r>
          </a:p>
          <a:p>
            <a:pPr marL="358775" indent="-358775">
              <a:lnSpc>
                <a:spcPct val="150000"/>
              </a:lnSpc>
            </a:pPr>
            <a:r>
              <a:rPr lang="sv-SE" dirty="0" smtClean="0">
                <a:latin typeface="STXihei"/>
              </a:rPr>
              <a:t>      </a:t>
            </a:r>
            <a:r>
              <a:rPr lang="sv-SE" dirty="0" smtClean="0">
                <a:effectLst>
                  <a:outerShdw blurRad="38100" dist="38100" dir="2700000" algn="tl">
                    <a:srgbClr val="000000">
                      <a:alpha val="43137"/>
                    </a:srgbClr>
                  </a:outerShdw>
                </a:effectLst>
                <a:latin typeface="STXihei"/>
              </a:rPr>
              <a:t>Verifiering:</a:t>
            </a:r>
            <a:r>
              <a:rPr lang="sv-SE" dirty="0" smtClean="0">
                <a:latin typeface="STXihei"/>
              </a:rPr>
              <a:t> Anbudsgivaren måste tillhandahålla tekniskt dokument för fordonet  där CO2-utsläppen anges.</a:t>
            </a:r>
            <a:endParaRPr lang="sv-SE" dirty="0" smtClean="0">
              <a:latin typeface="华文细黑"/>
              <a:ea typeface="华文细黑"/>
              <a:cs typeface="华文细黑"/>
            </a:endParaRPr>
          </a:p>
          <a:p>
            <a:pPr marL="358775" indent="-358775" eaLnBrk="0" fontAlgn="base" hangingPunct="0">
              <a:lnSpc>
                <a:spcPct val="150000"/>
              </a:lnSpc>
              <a:spcBef>
                <a:spcPct val="0"/>
              </a:spcBef>
              <a:spcAft>
                <a:spcPct val="0"/>
              </a:spcAft>
              <a:buSzPct val="80000"/>
              <a:buFont typeface="Wingdings" pitchFamily="2" charset="2"/>
              <a:buChar char=""/>
              <a:defRPr/>
            </a:pPr>
            <a:r>
              <a:rPr lang="sv-SE" b="1" dirty="0" smtClean="0">
                <a:latin typeface="STXihei"/>
                <a:ea typeface="华文细黑"/>
                <a:cs typeface="华文细黑"/>
              </a:rPr>
              <a:t>Tilldelningskriterier: </a:t>
            </a:r>
            <a:r>
              <a:rPr lang="sv-SE" dirty="0" smtClean="0">
                <a:latin typeface="STXihei"/>
              </a:rPr>
              <a:t>Lägre CO2-utsläpp än de som krävs i specifikationerna. </a:t>
            </a:r>
          </a:p>
          <a:p>
            <a:pPr marL="358775" indent="-358775">
              <a:lnSpc>
                <a:spcPct val="150000"/>
              </a:lnSpc>
            </a:pPr>
            <a:r>
              <a:rPr lang="sv-SE" dirty="0" smtClean="0">
                <a:latin typeface="STXihei"/>
              </a:rPr>
              <a:t>      </a:t>
            </a:r>
            <a:r>
              <a:rPr lang="sv-SE" dirty="0" smtClean="0">
                <a:effectLst>
                  <a:outerShdw blurRad="38100" dist="38100" dir="2700000" algn="tl">
                    <a:srgbClr val="000000">
                      <a:alpha val="43137"/>
                    </a:srgbClr>
                  </a:outerShdw>
                </a:effectLst>
                <a:latin typeface="STXihei"/>
              </a:rPr>
              <a:t>Verifiering:</a:t>
            </a:r>
            <a:r>
              <a:rPr lang="sv-SE" dirty="0">
                <a:latin typeface="STXihei"/>
              </a:rPr>
              <a:t> Anbudsgivaren måste tillhandahålla tekniskt dokument för fordonet  där CO2-utsläppen anges.</a:t>
            </a:r>
            <a:endParaRPr lang="sv-SE" dirty="0" smtClean="0">
              <a:latin typeface="华文细黑"/>
              <a:ea typeface="华文细黑"/>
              <a:cs typeface="华文细黑"/>
            </a:endParaRPr>
          </a:p>
          <a:p>
            <a:pPr marL="358775" indent="-358775" eaLnBrk="0" fontAlgn="base" hangingPunct="0">
              <a:lnSpc>
                <a:spcPct val="150000"/>
              </a:lnSpc>
              <a:spcBef>
                <a:spcPct val="0"/>
              </a:spcBef>
              <a:spcAft>
                <a:spcPct val="0"/>
              </a:spcAft>
              <a:buSzPct val="80000"/>
              <a:buFont typeface="Wingdings" pitchFamily="2" charset="2"/>
              <a:buChar char=""/>
              <a:defRPr/>
            </a:pPr>
            <a:r>
              <a:rPr lang="sv-SE" dirty="0">
                <a:latin typeface="华文细黑"/>
                <a:ea typeface="华文细黑"/>
                <a:cs typeface="华文细黑"/>
              </a:rPr>
              <a:t>Tilldelning till ekonomiskt mest fördelaktiga </a:t>
            </a:r>
            <a:r>
              <a:rPr lang="sv-SE" dirty="0" smtClean="0">
                <a:latin typeface="华文细黑"/>
                <a:ea typeface="华文细黑"/>
                <a:cs typeface="华文细黑"/>
              </a:rPr>
              <a:t>anbud</a:t>
            </a:r>
            <a:endParaRPr lang="sv-SE" dirty="0" smtClean="0">
              <a:latin typeface="STXihei"/>
            </a:endParaRPr>
          </a:p>
          <a:p>
            <a:pPr marL="358775" indent="-358775" eaLnBrk="0" fontAlgn="base" hangingPunct="0">
              <a:spcBef>
                <a:spcPct val="0"/>
              </a:spcBef>
              <a:spcAft>
                <a:spcPct val="0"/>
              </a:spcAft>
              <a:buSzPct val="80000"/>
              <a:buFont typeface="Wingdings" pitchFamily="2" charset="2"/>
              <a:buChar char=""/>
              <a:defRPr/>
            </a:pPr>
            <a:endParaRPr lang="sv-SE" sz="2000" dirty="0" smtClean="0">
              <a:latin typeface="华文细黑"/>
              <a:ea typeface="华文细黑"/>
              <a:cs typeface="华文细黑"/>
            </a:endParaRPr>
          </a:p>
        </p:txBody>
      </p:sp>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6" y="1153344"/>
            <a:ext cx="7992719" cy="642364"/>
          </a:xfrm>
        </p:spPr>
        <p:txBody>
          <a:bodyPr>
            <a:noAutofit/>
          </a:bodyPr>
          <a:lstStyle/>
          <a:p>
            <a:pPr algn="l"/>
            <a:r>
              <a:rPr lang="sv-SE" sz="2800" dirty="0" smtClean="0">
                <a:solidFill>
                  <a:srgbClr val="005300"/>
                </a:solidFill>
              </a:rPr>
              <a:t>Standarder, miljömärkningar och andra ställen att hitta kriterier</a:t>
            </a:r>
            <a:endParaRPr lang="sv-SE" sz="2800" dirty="0">
              <a:solidFill>
                <a:srgbClr val="005300"/>
              </a:solidFill>
            </a:endParaRPr>
          </a:p>
        </p:txBody>
      </p:sp>
      <p:sp>
        <p:nvSpPr>
          <p:cNvPr id="8" name="Tekstfelt 7"/>
          <p:cNvSpPr txBox="1"/>
          <p:nvPr/>
        </p:nvSpPr>
        <p:spPr>
          <a:xfrm>
            <a:off x="627407" y="1812996"/>
            <a:ext cx="4905342" cy="677108"/>
          </a:xfrm>
          <a:prstGeom prst="rect">
            <a:avLst/>
          </a:prstGeom>
          <a:noFill/>
        </p:spPr>
        <p:txBody>
          <a:bodyPr wrap="square" rtlCol="0">
            <a:spAutoFit/>
          </a:bodyPr>
          <a:lstStyle/>
          <a:p>
            <a:r>
              <a:rPr lang="da-DK" sz="2000" dirty="0"/>
              <a:t>	</a:t>
            </a:r>
          </a:p>
          <a:p>
            <a:endParaRPr lang="da-DK" dirty="0"/>
          </a:p>
        </p:txBody>
      </p:sp>
      <p:sp>
        <p:nvSpPr>
          <p:cNvPr id="7" name="Rectangle 6"/>
          <p:cNvSpPr/>
          <p:nvPr/>
        </p:nvSpPr>
        <p:spPr>
          <a:xfrm>
            <a:off x="678863" y="2208804"/>
            <a:ext cx="7741238" cy="4093428"/>
          </a:xfrm>
          <a:prstGeom prst="rect">
            <a:avLst/>
          </a:prstGeom>
        </p:spPr>
        <p:txBody>
          <a:bodyPr wrap="square">
            <a:spAutoFit/>
          </a:bodyPr>
          <a:lstStyle/>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Märkning om bränsleförbrukning och CO2-utsläpp (enbart personbilar) från direktivet </a:t>
            </a:r>
            <a:r>
              <a:rPr lang="sv-SE" sz="2000" dirty="0">
                <a:latin typeface="华文细黑"/>
                <a:ea typeface="华文细黑"/>
                <a:cs typeface="华文细黑"/>
              </a:rPr>
              <a:t>om tillgång till konsumentinformation om bränsleekonomi och koldioxidutsläpp vid marknadsföring av nya personbilar1999/94EG</a:t>
            </a: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Blå ängeln miljömärkning för kommunala fordon och bussar med låg bullernivå och låga utsläpp</a:t>
            </a:r>
            <a:endParaRPr lang="sv-SE" sz="2000" dirty="0" smtClean="0">
              <a:latin typeface="STXihei"/>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STXihei"/>
              </a:rPr>
              <a:t>Bra Miljöval: kriterier för passagerartransporter. </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STXihei"/>
              </a:rPr>
              <a:t>Nordiska Svanen och Blå ängeln: kriterier för fordonsdäck</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STXihei"/>
              </a:rPr>
              <a:t>EU:s miljömärkning för smörjmedel om att utesluta/begränsa farliga ämnen och blandningar, krav gällande giftighet för vattenlevande organismer, biologisk nedbrytbarhet och risken för bioackumulering, samt andelen förnybart</a:t>
            </a:r>
          </a:p>
          <a:p>
            <a:pPr marL="358775" indent="-358775" eaLnBrk="0" fontAlgn="base" hangingPunct="0">
              <a:spcBef>
                <a:spcPct val="0"/>
              </a:spcBef>
              <a:spcAft>
                <a:spcPct val="0"/>
              </a:spcAft>
              <a:buSzPct val="80000"/>
              <a:defRPr/>
            </a:pPr>
            <a:endParaRPr lang="sv-SE" sz="2000" dirty="0" smtClean="0">
              <a:latin typeface="华文细黑"/>
              <a:ea typeface="华文细黑"/>
              <a:cs typeface="华文细黑"/>
            </a:endParaRPr>
          </a:p>
        </p:txBody>
      </p:sp>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3000" dirty="0" smtClean="0">
                <a:solidFill>
                  <a:srgbClr val="005300"/>
                </a:solidFill>
              </a:rPr>
              <a:t>Goda exempel</a:t>
            </a:r>
            <a:endParaRPr lang="sv-SE" sz="3000" dirty="0">
              <a:solidFill>
                <a:srgbClr val="005300"/>
              </a:solidFill>
            </a:endParaRPr>
          </a:p>
        </p:txBody>
      </p:sp>
      <p:sp>
        <p:nvSpPr>
          <p:cNvPr id="6" name="Tekstfelt 5"/>
          <p:cNvSpPr txBox="1"/>
          <p:nvPr/>
        </p:nvSpPr>
        <p:spPr>
          <a:xfrm>
            <a:off x="627407" y="1927102"/>
            <a:ext cx="7708213" cy="1107996"/>
          </a:xfrm>
          <a:prstGeom prst="rect">
            <a:avLst/>
          </a:prstGeom>
          <a:noFill/>
        </p:spPr>
        <p:txBody>
          <a:bodyPr wrap="square" rtlCol="0">
            <a:spAutoFit/>
          </a:bodyPr>
          <a:lstStyle/>
          <a:p>
            <a:pPr marL="809625" lvl="1" indent="-309563">
              <a:lnSpc>
                <a:spcPct val="110000"/>
              </a:lnSpc>
              <a:spcAft>
                <a:spcPct val="0"/>
              </a:spcAft>
            </a:pPr>
            <a:endParaRPr lang="da-DK" sz="2000" dirty="0" smtClean="0">
              <a:latin typeface="+mj-lt"/>
            </a:endParaRPr>
          </a:p>
          <a:p>
            <a:pPr marL="809625" lvl="1" indent="-309563">
              <a:lnSpc>
                <a:spcPct val="110000"/>
              </a:lnSpc>
              <a:spcAft>
                <a:spcPct val="0"/>
              </a:spcAft>
            </a:pPr>
            <a:r>
              <a:rPr lang="de-DE" sz="2000" dirty="0" smtClean="0">
                <a:solidFill>
                  <a:srgbClr val="262626"/>
                </a:solidFill>
                <a:latin typeface="STXihei"/>
                <a:ea typeface="ＭＳ Ｐゴシック" pitchFamily="34" charset="-128"/>
              </a:rPr>
              <a:t/>
            </a:r>
            <a:br>
              <a:rPr lang="de-DE" sz="2000" dirty="0" smtClean="0">
                <a:solidFill>
                  <a:srgbClr val="262626"/>
                </a:solidFill>
                <a:latin typeface="STXihei"/>
                <a:ea typeface="ＭＳ Ｐゴシック" pitchFamily="34" charset="-128"/>
              </a:rPr>
            </a:br>
            <a:endParaRPr lang="da-DK" sz="2000" dirty="0">
              <a:latin typeface="STXihei"/>
              <a:ea typeface="华文细黑"/>
              <a:cs typeface="华文细黑"/>
            </a:endParaRPr>
          </a:p>
        </p:txBody>
      </p:sp>
      <p:sp>
        <p:nvSpPr>
          <p:cNvPr id="8" name="Rectangle 3"/>
          <p:cNvSpPr txBox="1">
            <a:spLocks noChangeArrowheads="1"/>
          </p:cNvSpPr>
          <p:nvPr/>
        </p:nvSpPr>
        <p:spPr bwMode="auto">
          <a:xfrm>
            <a:off x="627407" y="1927101"/>
            <a:ext cx="3658843" cy="2419268"/>
          </a:xfrm>
          <a:prstGeom prst="rect">
            <a:avLst/>
          </a:prstGeom>
          <a:noFill/>
          <a:ln w="9525">
            <a:noFill/>
            <a:miter lim="800000"/>
            <a:headEnd/>
            <a:tailEnd/>
          </a:ln>
        </p:spPr>
        <p:txBody>
          <a:bodyPr lIns="99569" tIns="49785" rIns="99569" bIns="49785"/>
          <a:lstStyle/>
          <a:p>
            <a:pPr marL="358775" indent="-358775" eaLnBrk="0" fontAlgn="base" hangingPunct="0">
              <a:lnSpc>
                <a:spcPct val="150000"/>
              </a:lnSpc>
              <a:spcBef>
                <a:spcPct val="0"/>
              </a:spcBef>
              <a:spcAft>
                <a:spcPct val="0"/>
              </a:spcAft>
              <a:buSzPct val="80000"/>
              <a:defRPr/>
            </a:pPr>
            <a:r>
              <a:rPr lang="sv-SE" sz="2000" b="1" dirty="0" smtClean="0">
                <a:latin typeface="华文细黑"/>
                <a:ea typeface="华文细黑"/>
                <a:cs typeface="华文细黑"/>
              </a:rPr>
              <a:t>	Inledning</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Polisen i Berlin upphandlar varje år cirka 200 fordon där de tar hänsyn till livscykelkostnaderna i upphandlingen</a:t>
            </a:r>
            <a:endParaRPr lang="sv-SE" sz="2000" dirty="0">
              <a:latin typeface="华文细黑"/>
              <a:ea typeface="华文细黑"/>
              <a:cs typeface="华文细黑"/>
            </a:endParaRPr>
          </a:p>
        </p:txBody>
      </p:sp>
      <p:sp>
        <p:nvSpPr>
          <p:cNvPr id="9" name="Rectangle 3"/>
          <p:cNvSpPr txBox="1">
            <a:spLocks noChangeArrowheads="1"/>
          </p:cNvSpPr>
          <p:nvPr/>
        </p:nvSpPr>
        <p:spPr bwMode="auto">
          <a:xfrm>
            <a:off x="4548249" y="2529444"/>
            <a:ext cx="4471926" cy="3954483"/>
          </a:xfrm>
          <a:prstGeom prst="rect">
            <a:avLst/>
          </a:prstGeom>
          <a:noFill/>
          <a:ln w="9525">
            <a:noFill/>
            <a:miter lim="800000"/>
            <a:headEnd/>
            <a:tailEnd/>
          </a:ln>
        </p:spPr>
        <p:txBody>
          <a:bodyPr lIns="99569" tIns="49785" rIns="99569" bIns="49785"/>
          <a:lstStyle/>
          <a:p>
            <a:pPr marL="358775" indent="-358775" eaLnBrk="0" fontAlgn="base" hangingPunct="0">
              <a:lnSpc>
                <a:spcPct val="150000"/>
              </a:lnSpc>
              <a:spcBef>
                <a:spcPct val="0"/>
              </a:spcBef>
              <a:spcAft>
                <a:spcPct val="0"/>
              </a:spcAft>
              <a:buSzPct val="80000"/>
              <a:defRPr/>
            </a:pPr>
            <a:r>
              <a:rPr lang="sv-SE" sz="2000" dirty="0" smtClean="0">
                <a:latin typeface="华文细黑"/>
                <a:ea typeface="华文细黑"/>
                <a:cs typeface="华文细黑"/>
              </a:rPr>
              <a:t>	</a:t>
            </a:r>
            <a:r>
              <a:rPr lang="sv-SE" sz="2000" b="1" dirty="0" smtClean="0">
                <a:latin typeface="华文细黑"/>
                <a:ea typeface="华文细黑"/>
                <a:cs typeface="华文细黑"/>
              </a:rPr>
              <a:t>Tekniska specifikationer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Uppfyller Tyska 4 standard för partikelutsläpp, som tillåter fordon att köras i innerstadens miljözoner i Tyskland, s.k. </a:t>
            </a:r>
            <a:r>
              <a:rPr lang="sv-SE" sz="2000" dirty="0" err="1" smtClean="0">
                <a:latin typeface="华文细黑"/>
                <a:ea typeface="华文细黑"/>
                <a:cs typeface="华文细黑"/>
              </a:rPr>
              <a:t>Umweltzone</a:t>
            </a: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Partikelfilter (för dieselmotorer)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Uppfyller Euro 5 Europeisk utsläppsstandard (den mest krävande standarden vid tiden för upphandlingen)</a:t>
            </a:r>
            <a:endParaRPr lang="sv-SE" sz="2000" dirty="0">
              <a:latin typeface="华文细黑"/>
              <a:ea typeface="华文细黑"/>
              <a:cs typeface="华文细黑"/>
            </a:endParaRPr>
          </a:p>
        </p:txBody>
      </p:sp>
      <p:pic>
        <p:nvPicPr>
          <p:cNvPr id="11" name="Picture 4" descr="https://encrypted-tbn2.gstatic.com/images?q=tbn:ANd9GcTHKgsv45n2ihNrQeNpqMXnMd-EP15wgnG27U-eYbgZuFNCFrB2XA"/>
          <p:cNvPicPr>
            <a:picLocks noChangeAspect="1" noChangeArrowheads="1"/>
          </p:cNvPicPr>
          <p:nvPr/>
        </p:nvPicPr>
        <p:blipFill>
          <a:blip r:embed="rId4" cstate="print"/>
          <a:srcRect/>
          <a:stretch>
            <a:fillRect/>
          </a:stretch>
        </p:blipFill>
        <p:spPr bwMode="auto">
          <a:xfrm>
            <a:off x="6063516" y="-10024"/>
            <a:ext cx="3081094" cy="2050328"/>
          </a:xfrm>
          <a:prstGeom prst="rect">
            <a:avLst/>
          </a:prstGeom>
          <a:noFill/>
          <a:ln w="9525">
            <a:noFill/>
            <a:miter lim="800000"/>
            <a:headEnd/>
            <a:tailEnd/>
          </a:ln>
        </p:spPr>
      </p:pic>
      <p:sp>
        <p:nvSpPr>
          <p:cNvPr id="10" name="TextBox 9"/>
          <p:cNvSpPr txBox="1"/>
          <p:nvPr/>
        </p:nvSpPr>
        <p:spPr>
          <a:xfrm>
            <a:off x="6099141" y="2052178"/>
            <a:ext cx="3964374" cy="230832"/>
          </a:xfrm>
          <a:prstGeom prst="rect">
            <a:avLst/>
          </a:prstGeom>
          <a:noFill/>
        </p:spPr>
        <p:txBody>
          <a:bodyPr wrap="square" rtlCol="0">
            <a:spAutoFit/>
          </a:bodyPr>
          <a:lstStyle/>
          <a:p>
            <a:r>
              <a:rPr lang="de-DE" sz="900" dirty="0" smtClean="0">
                <a:solidFill>
                  <a:schemeClr val="bg1">
                    <a:lumMod val="50000"/>
                  </a:schemeClr>
                </a:solidFill>
              </a:rPr>
              <a:t>© </a:t>
            </a:r>
            <a:r>
              <a:rPr lang="en-US" sz="900" dirty="0" smtClean="0">
                <a:solidFill>
                  <a:schemeClr val="bg1">
                    <a:lumMod val="50000"/>
                  </a:schemeClr>
                </a:solidFill>
              </a:rPr>
              <a:t>Photo courtesy by  flickr.com </a:t>
            </a:r>
            <a:endParaRPr lang="de-DE" sz="900" dirty="0">
              <a:solidFill>
                <a:schemeClr val="bg1">
                  <a:lumMod val="50000"/>
                </a:schemeClr>
              </a:solidFill>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0"/>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3000" dirty="0" smtClean="0">
                <a:solidFill>
                  <a:srgbClr val="005300"/>
                </a:solidFill>
              </a:rPr>
              <a:t>Goda exempel</a:t>
            </a:r>
            <a:endParaRPr lang="sv-SE" sz="3000" dirty="0">
              <a:solidFill>
                <a:srgbClr val="005300"/>
              </a:solidFill>
            </a:endParaRPr>
          </a:p>
        </p:txBody>
      </p:sp>
      <p:sp>
        <p:nvSpPr>
          <p:cNvPr id="10" name="Rectangle 3"/>
          <p:cNvSpPr txBox="1">
            <a:spLocks noChangeArrowheads="1"/>
          </p:cNvSpPr>
          <p:nvPr/>
        </p:nvSpPr>
        <p:spPr bwMode="auto">
          <a:xfrm>
            <a:off x="627407" y="2175708"/>
            <a:ext cx="8219710" cy="3015417"/>
          </a:xfrm>
          <a:prstGeom prst="rect">
            <a:avLst/>
          </a:prstGeom>
          <a:noFill/>
          <a:ln w="9525">
            <a:noFill/>
            <a:miter lim="800000"/>
            <a:headEnd/>
            <a:tailEnd/>
          </a:ln>
        </p:spPr>
        <p:txBody>
          <a:bodyPr lIns="99569" tIns="49785" rIns="99569" bIns="49785"/>
          <a:lstStyle/>
          <a:p>
            <a:pPr marL="358775" indent="-358775" eaLnBrk="0" fontAlgn="base" hangingPunct="0">
              <a:lnSpc>
                <a:spcPct val="150000"/>
              </a:lnSpc>
              <a:spcBef>
                <a:spcPct val="0"/>
              </a:spcBef>
              <a:spcAft>
                <a:spcPct val="0"/>
              </a:spcAft>
              <a:buSzPct val="80000"/>
              <a:defRPr/>
            </a:pPr>
            <a:r>
              <a:rPr lang="sv-SE" sz="2000" dirty="0" smtClean="0">
                <a:latin typeface="华文细黑"/>
                <a:ea typeface="华文细黑"/>
                <a:cs typeface="华文细黑"/>
              </a:rPr>
              <a:t>	</a:t>
            </a:r>
            <a:r>
              <a:rPr lang="sv-SE" sz="2000" b="1" dirty="0" smtClean="0">
                <a:latin typeface="华文细黑"/>
                <a:ea typeface="华文细黑"/>
                <a:cs typeface="华文细黑"/>
              </a:rPr>
              <a:t>Tilldelningskriterier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Bedömning av tekniska aspekter (40 % av totalpoäng) och livscykelkostnad (60 % av totalpoäng), vilket inkluderar finansiella kostnader och miljökostnader. Maximalt 40 000 poäng kan tilldelas.</a:t>
            </a:r>
          </a:p>
          <a:p>
            <a:pPr marL="358775" indent="-358775" eaLnBrk="0" fontAlgn="base" hangingPunct="0">
              <a:spcBef>
                <a:spcPct val="0"/>
              </a:spcBef>
              <a:spcAft>
                <a:spcPct val="0"/>
              </a:spcAft>
              <a:buSzPct val="80000"/>
              <a:buFont typeface="Wingdings" pitchFamily="2" charset="2"/>
              <a:buChar char=""/>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Anbudet med högst poäng från steg 1, tillsammans med anbuden som hade högst 10 % lägre poäng, jämfördes sedan enbart baserat på inköpspriset, och tilldelades sedan lägsta anbudet. </a:t>
            </a:r>
            <a:endParaRPr lang="sv-SE" sz="2000" dirty="0">
              <a:latin typeface="华文细黑"/>
              <a:ea typeface="华文细黑"/>
              <a:cs typeface="华文细黑"/>
            </a:endParaRPr>
          </a:p>
        </p:txBody>
      </p:sp>
      <p:pic>
        <p:nvPicPr>
          <p:cNvPr id="11" name="Picture 4" descr="https://encrypted-tbn2.gstatic.com/images?q=tbn:ANd9GcTHKgsv45n2ihNrQeNpqMXnMd-EP15wgnG27U-eYbgZuFNCFrB2XA"/>
          <p:cNvPicPr>
            <a:picLocks noChangeAspect="1" noChangeArrowheads="1"/>
          </p:cNvPicPr>
          <p:nvPr/>
        </p:nvPicPr>
        <p:blipFill>
          <a:blip r:embed="rId4" cstate="print"/>
          <a:srcRect/>
          <a:stretch>
            <a:fillRect/>
          </a:stretch>
        </p:blipFill>
        <p:spPr bwMode="auto">
          <a:xfrm>
            <a:off x="5903954" y="2950"/>
            <a:ext cx="3240046" cy="2156103"/>
          </a:xfrm>
          <a:prstGeom prst="rect">
            <a:avLst/>
          </a:prstGeom>
          <a:noFill/>
          <a:ln w="9525">
            <a:noFill/>
            <a:miter lim="800000"/>
            <a:headEnd/>
            <a:tailEnd/>
          </a:ln>
        </p:spPr>
      </p:pic>
      <p:sp>
        <p:nvSpPr>
          <p:cNvPr id="9" name="TextBox 8"/>
          <p:cNvSpPr txBox="1"/>
          <p:nvPr/>
        </p:nvSpPr>
        <p:spPr>
          <a:xfrm>
            <a:off x="6099141" y="2147178"/>
            <a:ext cx="3964374" cy="230832"/>
          </a:xfrm>
          <a:prstGeom prst="rect">
            <a:avLst/>
          </a:prstGeom>
          <a:noFill/>
        </p:spPr>
        <p:txBody>
          <a:bodyPr wrap="square" rtlCol="0">
            <a:spAutoFit/>
          </a:bodyPr>
          <a:lstStyle/>
          <a:p>
            <a:r>
              <a:rPr lang="de-DE" sz="900" dirty="0" smtClean="0">
                <a:solidFill>
                  <a:schemeClr val="bg1">
                    <a:lumMod val="50000"/>
                  </a:schemeClr>
                </a:solidFill>
              </a:rPr>
              <a:t>© </a:t>
            </a:r>
            <a:r>
              <a:rPr lang="en-US" sz="900" dirty="0" smtClean="0">
                <a:solidFill>
                  <a:schemeClr val="bg1">
                    <a:lumMod val="50000"/>
                  </a:schemeClr>
                </a:solidFill>
              </a:rPr>
              <a:t>Photo courtesy by  flickr.com </a:t>
            </a:r>
            <a:endParaRPr lang="de-DE" sz="900" dirty="0">
              <a:solidFill>
                <a:schemeClr val="bg1">
                  <a:lumMod val="50000"/>
                </a:schemeClr>
              </a:solidFill>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0"/>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3000" dirty="0" smtClean="0">
                <a:solidFill>
                  <a:srgbClr val="005300"/>
                </a:solidFill>
              </a:rPr>
              <a:t>Goda exempel</a:t>
            </a:r>
            <a:endParaRPr lang="sv-SE" sz="3000" dirty="0">
              <a:solidFill>
                <a:srgbClr val="005300"/>
              </a:solidFill>
            </a:endParaRPr>
          </a:p>
        </p:txBody>
      </p:sp>
      <p:sp>
        <p:nvSpPr>
          <p:cNvPr id="6" name="Tekstfelt 5"/>
          <p:cNvSpPr txBox="1"/>
          <p:nvPr/>
        </p:nvSpPr>
        <p:spPr>
          <a:xfrm>
            <a:off x="627407" y="1927102"/>
            <a:ext cx="7708213" cy="1107996"/>
          </a:xfrm>
          <a:prstGeom prst="rect">
            <a:avLst/>
          </a:prstGeom>
          <a:noFill/>
        </p:spPr>
        <p:txBody>
          <a:bodyPr wrap="square" rtlCol="0">
            <a:spAutoFit/>
          </a:bodyPr>
          <a:lstStyle/>
          <a:p>
            <a:pPr marL="809625" lvl="1" indent="-309563">
              <a:lnSpc>
                <a:spcPct val="110000"/>
              </a:lnSpc>
              <a:spcAft>
                <a:spcPct val="0"/>
              </a:spcAft>
            </a:pPr>
            <a:endParaRPr lang="da-DK" sz="2000" dirty="0" smtClean="0">
              <a:latin typeface="+mj-lt"/>
            </a:endParaRPr>
          </a:p>
          <a:p>
            <a:pPr marL="809625" lvl="1" indent="-309563">
              <a:lnSpc>
                <a:spcPct val="110000"/>
              </a:lnSpc>
              <a:spcAft>
                <a:spcPct val="0"/>
              </a:spcAft>
            </a:pPr>
            <a:r>
              <a:rPr lang="de-DE" sz="2000" dirty="0" smtClean="0">
                <a:solidFill>
                  <a:srgbClr val="262626"/>
                </a:solidFill>
                <a:latin typeface="STXihei"/>
                <a:ea typeface="ＭＳ Ｐゴシック" pitchFamily="34" charset="-128"/>
              </a:rPr>
              <a:t/>
            </a:r>
            <a:br>
              <a:rPr lang="de-DE" sz="2000" dirty="0" smtClean="0">
                <a:solidFill>
                  <a:srgbClr val="262626"/>
                </a:solidFill>
                <a:latin typeface="STXihei"/>
                <a:ea typeface="ＭＳ Ｐゴシック" pitchFamily="34" charset="-128"/>
              </a:rPr>
            </a:br>
            <a:endParaRPr lang="da-DK" sz="2000" dirty="0">
              <a:latin typeface="STXihei"/>
              <a:ea typeface="华文细黑"/>
              <a:cs typeface="华文细黑"/>
            </a:endParaRPr>
          </a:p>
        </p:txBody>
      </p:sp>
      <p:pic>
        <p:nvPicPr>
          <p:cNvPr id="11" name="Picture 4" descr="https://encrypted-tbn2.gstatic.com/images?q=tbn:ANd9GcTHKgsv45n2ihNrQeNpqMXnMd-EP15wgnG27U-eYbgZuFNCFrB2XA"/>
          <p:cNvPicPr>
            <a:picLocks noChangeAspect="1" noChangeArrowheads="1"/>
          </p:cNvPicPr>
          <p:nvPr/>
        </p:nvPicPr>
        <p:blipFill>
          <a:blip r:embed="rId4" cstate="print"/>
          <a:srcRect/>
          <a:stretch>
            <a:fillRect/>
          </a:stretch>
        </p:blipFill>
        <p:spPr bwMode="auto">
          <a:xfrm>
            <a:off x="5903954" y="2950"/>
            <a:ext cx="3240046" cy="2156103"/>
          </a:xfrm>
          <a:prstGeom prst="rect">
            <a:avLst/>
          </a:prstGeom>
          <a:noFill/>
          <a:ln w="9525">
            <a:noFill/>
            <a:miter lim="800000"/>
            <a:headEnd/>
            <a:tailEnd/>
          </a:ln>
        </p:spPr>
      </p:pic>
      <p:sp>
        <p:nvSpPr>
          <p:cNvPr id="12" name="Rectangle 3"/>
          <p:cNvSpPr txBox="1">
            <a:spLocks noChangeArrowheads="1"/>
          </p:cNvSpPr>
          <p:nvPr/>
        </p:nvSpPr>
        <p:spPr bwMode="auto">
          <a:xfrm>
            <a:off x="627407" y="2470068"/>
            <a:ext cx="8516593" cy="1800225"/>
          </a:xfrm>
          <a:prstGeom prst="rect">
            <a:avLst/>
          </a:prstGeom>
          <a:noFill/>
          <a:ln w="9525">
            <a:noFill/>
            <a:miter lim="800000"/>
            <a:headEnd/>
            <a:tailEnd/>
          </a:ln>
        </p:spPr>
        <p:txBody>
          <a:bodyPr lIns="99569" tIns="49785" rIns="99569" bIns="49785"/>
          <a:lstStyle/>
          <a:p>
            <a:pPr marL="358775" indent="-358775" eaLnBrk="0" fontAlgn="base" hangingPunct="0">
              <a:spcBef>
                <a:spcPct val="0"/>
              </a:spcBef>
              <a:spcAft>
                <a:spcPct val="0"/>
              </a:spcAft>
              <a:buSzPct val="80000"/>
              <a:defRPr/>
            </a:pPr>
            <a:endParaRPr lang="de-DE" sz="2000" dirty="0">
              <a:latin typeface="华文细黑"/>
              <a:ea typeface="华文细黑"/>
              <a:cs typeface="华文细黑"/>
            </a:endParaRPr>
          </a:p>
        </p:txBody>
      </p:sp>
      <p:sp>
        <p:nvSpPr>
          <p:cNvPr id="9" name="TextBox 8"/>
          <p:cNvSpPr txBox="1"/>
          <p:nvPr/>
        </p:nvSpPr>
        <p:spPr>
          <a:xfrm>
            <a:off x="6099141" y="2147178"/>
            <a:ext cx="3964374" cy="230832"/>
          </a:xfrm>
          <a:prstGeom prst="rect">
            <a:avLst/>
          </a:prstGeom>
          <a:noFill/>
        </p:spPr>
        <p:txBody>
          <a:bodyPr wrap="square" rtlCol="0">
            <a:spAutoFit/>
          </a:bodyPr>
          <a:lstStyle/>
          <a:p>
            <a:r>
              <a:rPr lang="de-DE" sz="900" dirty="0" smtClean="0">
                <a:solidFill>
                  <a:schemeClr val="bg1">
                    <a:lumMod val="50000"/>
                  </a:schemeClr>
                </a:solidFill>
              </a:rPr>
              <a:t>© </a:t>
            </a:r>
            <a:r>
              <a:rPr lang="en-US" sz="900" dirty="0" smtClean="0">
                <a:solidFill>
                  <a:schemeClr val="bg1">
                    <a:lumMod val="50000"/>
                  </a:schemeClr>
                </a:solidFill>
              </a:rPr>
              <a:t>Photo courtesy by  flickr.com </a:t>
            </a:r>
            <a:endParaRPr lang="de-DE" sz="900" dirty="0">
              <a:solidFill>
                <a:schemeClr val="bg1">
                  <a:lumMod val="50000"/>
                </a:schemeClr>
              </a:solidFill>
            </a:endParaRPr>
          </a:p>
        </p:txBody>
      </p:sp>
      <p:sp>
        <p:nvSpPr>
          <p:cNvPr id="13" name="Rectangle 3"/>
          <p:cNvSpPr txBox="1">
            <a:spLocks noChangeArrowheads="1"/>
          </p:cNvSpPr>
          <p:nvPr/>
        </p:nvSpPr>
        <p:spPr bwMode="auto">
          <a:xfrm>
            <a:off x="627407" y="2175708"/>
            <a:ext cx="8219710" cy="3548817"/>
          </a:xfrm>
          <a:prstGeom prst="rect">
            <a:avLst/>
          </a:prstGeom>
          <a:noFill/>
          <a:ln w="9525">
            <a:noFill/>
            <a:miter lim="800000"/>
            <a:headEnd/>
            <a:tailEnd/>
          </a:ln>
        </p:spPr>
        <p:txBody>
          <a:bodyPr lIns="99569" tIns="49785" rIns="99569" bIns="49785"/>
          <a:lstStyle/>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a:t>
            </a:r>
            <a:r>
              <a:rPr lang="sv-SE" sz="2000" b="1" dirty="0" smtClean="0">
                <a:latin typeface="华文细黑"/>
                <a:ea typeface="华文细黑"/>
                <a:cs typeface="华文细黑"/>
              </a:rPr>
              <a:t>Resultat</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Inga problem uppstod med anbudsgivare som inte kunde överensstämma med eller uppfylla kraven i anbudet</a:t>
            </a:r>
          </a:p>
          <a:p>
            <a:pPr marL="358775" indent="-358775" eaLnBrk="0" fontAlgn="base" hangingPunct="0">
              <a:spcBef>
                <a:spcPct val="0"/>
              </a:spcBef>
              <a:spcAft>
                <a:spcPct val="0"/>
              </a:spcAft>
              <a:buSzPct val="80000"/>
              <a:buFont typeface="Wingdings" pitchFamily="2" charset="2"/>
              <a:buChar char=""/>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Totalt antal inkomna anbud skiljde sig inte åt från tidigare anbudsförfaranden</a:t>
            </a:r>
          </a:p>
          <a:p>
            <a:pPr marL="358775" indent="-358775" eaLnBrk="0" fontAlgn="base" hangingPunct="0">
              <a:spcBef>
                <a:spcPct val="0"/>
              </a:spcBef>
              <a:spcAft>
                <a:spcPct val="0"/>
              </a:spcAft>
              <a:buSzPct val="80000"/>
              <a:buFont typeface="Wingdings" pitchFamily="2" charset="2"/>
              <a:buChar char=""/>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Till följd av strikt fokus och med hänsyn till olika kostnader under produktens livslängd, tilldelades anbudet till den anbudsgivare som framgångsrikt uppfyllde de utvalda miljökriterierna och även uppfyllde de finansiella krav som ställdes</a:t>
            </a:r>
          </a:p>
          <a:p>
            <a:pPr marL="358775" indent="-358775" eaLnBrk="0" fontAlgn="base" hangingPunct="0">
              <a:lnSpc>
                <a:spcPct val="150000"/>
              </a:lnSpc>
              <a:spcBef>
                <a:spcPct val="0"/>
              </a:spcBef>
              <a:spcAft>
                <a:spcPct val="0"/>
              </a:spcAft>
              <a:buSzPct val="80000"/>
              <a:defRPr/>
            </a:pPr>
            <a:endParaRPr lang="sv-SE" sz="2000" dirty="0">
              <a:latin typeface="华文细黑"/>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5463891" cy="642364"/>
          </a:xfrm>
        </p:spPr>
        <p:txBody>
          <a:bodyPr>
            <a:normAutofit/>
          </a:bodyPr>
          <a:lstStyle/>
          <a:p>
            <a:pPr algn="l"/>
            <a:r>
              <a:rPr lang="sv-SE" sz="1800" dirty="0" err="1" smtClean="0">
                <a:solidFill>
                  <a:srgbClr val="005300"/>
                </a:solidFill>
              </a:rPr>
              <a:t>Verkyg</a:t>
            </a:r>
            <a:r>
              <a:rPr lang="sv-SE" sz="1800" dirty="0" smtClean="0">
                <a:solidFill>
                  <a:srgbClr val="005300"/>
                </a:solidFill>
              </a:rPr>
              <a:t>: </a:t>
            </a:r>
            <a:r>
              <a:rPr lang="sv-SE" sz="1800" dirty="0" err="1" smtClean="0">
                <a:solidFill>
                  <a:srgbClr val="005300"/>
                </a:solidFill>
              </a:rPr>
              <a:t>Top</a:t>
            </a:r>
            <a:r>
              <a:rPr lang="sv-SE" sz="1800" dirty="0" smtClean="0">
                <a:solidFill>
                  <a:srgbClr val="005300"/>
                </a:solidFill>
              </a:rPr>
              <a:t> Ten Cars environmentals </a:t>
            </a:r>
            <a:r>
              <a:rPr lang="sv-SE" sz="1800" dirty="0" err="1" smtClean="0">
                <a:solidFill>
                  <a:srgbClr val="005300"/>
                </a:solidFill>
              </a:rPr>
              <a:t>scoring</a:t>
            </a:r>
            <a:r>
              <a:rPr lang="sv-SE" sz="1800" dirty="0" smtClean="0">
                <a:solidFill>
                  <a:srgbClr val="005300"/>
                </a:solidFill>
              </a:rPr>
              <a:t> list (VCD), Tio i topplista för miljöbilar </a:t>
            </a:r>
            <a:endParaRPr lang="sv-SE" sz="3000" dirty="0">
              <a:solidFill>
                <a:srgbClr val="005300"/>
              </a:solidFill>
            </a:endParaRPr>
          </a:p>
        </p:txBody>
      </p:sp>
      <p:sp>
        <p:nvSpPr>
          <p:cNvPr id="8" name="Tekstfelt 7"/>
          <p:cNvSpPr txBox="1"/>
          <p:nvPr/>
        </p:nvSpPr>
        <p:spPr>
          <a:xfrm>
            <a:off x="627407" y="1812996"/>
            <a:ext cx="4905342" cy="1292662"/>
          </a:xfrm>
          <a:prstGeom prst="rect">
            <a:avLst/>
          </a:prstGeom>
          <a:noFill/>
        </p:spPr>
        <p:txBody>
          <a:bodyPr wrap="square" rtlCol="0">
            <a:spAutoFit/>
          </a:bodyPr>
          <a:lstStyle/>
          <a:p>
            <a:endParaRPr lang="da-DK" sz="2000" dirty="0" smtClean="0"/>
          </a:p>
          <a:p>
            <a:endParaRPr lang="da-DK" sz="2000" dirty="0" smtClean="0"/>
          </a:p>
          <a:p>
            <a:endParaRPr lang="da-DK" sz="2000" dirty="0" smtClean="0"/>
          </a:p>
          <a:p>
            <a:endParaRPr lang="da-DK" dirty="0"/>
          </a:p>
        </p:txBody>
      </p:sp>
      <p:sp>
        <p:nvSpPr>
          <p:cNvPr id="10" name="Rectangle 9"/>
          <p:cNvSpPr/>
          <p:nvPr/>
        </p:nvSpPr>
        <p:spPr>
          <a:xfrm>
            <a:off x="848714" y="2042556"/>
            <a:ext cx="7760895" cy="957185"/>
          </a:xfrm>
          <a:prstGeom prst="rect">
            <a:avLst/>
          </a:prstGeom>
        </p:spPr>
        <p:txBody>
          <a:bodyPr wrap="square">
            <a:spAutoFit/>
          </a:bodyPr>
          <a:lstStyle/>
          <a:p>
            <a:r>
              <a:rPr lang="en-US" sz="2000" dirty="0" smtClean="0"/>
              <a:t/>
            </a:r>
            <a:br>
              <a:rPr lang="en-US" sz="2000" dirty="0" smtClean="0"/>
            </a:br>
            <a:endParaRPr lang="en-US" sz="2000" dirty="0" smtClean="0"/>
          </a:p>
          <a:p>
            <a:pPr marL="358775" indent="-358775">
              <a:lnSpc>
                <a:spcPct val="90000"/>
              </a:lnSpc>
              <a:buFont typeface="Wingdings" pitchFamily="2" charset="2"/>
              <a:buChar char=""/>
              <a:defRPr/>
            </a:pPr>
            <a:endParaRPr lang="de-DE" dirty="0" smtClean="0">
              <a:solidFill>
                <a:srgbClr val="0D0D0D"/>
              </a:solidFill>
              <a:latin typeface="Arial" pitchFamily="34" charset="0"/>
              <a:ea typeface="ＭＳ Ｐゴシック" pitchFamily="34" charset="-128"/>
            </a:endParaRPr>
          </a:p>
        </p:txBody>
      </p:sp>
      <p:sp>
        <p:nvSpPr>
          <p:cNvPr id="7" name="TextBox 5"/>
          <p:cNvSpPr txBox="1">
            <a:spLocks noChangeArrowheads="1"/>
          </p:cNvSpPr>
          <p:nvPr/>
        </p:nvSpPr>
        <p:spPr bwMode="auto">
          <a:xfrm>
            <a:off x="627408" y="4983095"/>
            <a:ext cx="7373746" cy="830997"/>
          </a:xfrm>
          <a:prstGeom prst="rect">
            <a:avLst/>
          </a:prstGeom>
          <a:noFill/>
          <a:ln w="9525">
            <a:noFill/>
            <a:miter lim="800000"/>
            <a:headEnd/>
            <a:tailEnd/>
          </a:ln>
        </p:spPr>
        <p:txBody>
          <a:bodyPr wrap="square">
            <a:spAutoFit/>
          </a:bodyPr>
          <a:lstStyle/>
          <a:p>
            <a:pPr marL="358775" indent="-358775" eaLnBrk="0" fontAlgn="base" hangingPunct="0">
              <a:lnSpc>
                <a:spcPct val="150000"/>
              </a:lnSpc>
              <a:spcBef>
                <a:spcPct val="0"/>
              </a:spcBef>
              <a:spcAft>
                <a:spcPct val="0"/>
              </a:spcAft>
              <a:buSzPct val="80000"/>
              <a:defRPr/>
            </a:pPr>
            <a:r>
              <a:rPr lang="de-DE" sz="2000" dirty="0" smtClean="0">
                <a:latin typeface="华文细黑"/>
                <a:ea typeface="华文细黑"/>
                <a:cs typeface="华文细黑"/>
              </a:rPr>
              <a:t>Platz 1: </a:t>
            </a:r>
            <a:r>
              <a:rPr lang="de-DE" sz="2000" dirty="0">
                <a:latin typeface="华文细黑"/>
                <a:ea typeface="华文细黑"/>
                <a:cs typeface="华文细黑"/>
              </a:rPr>
              <a:t>Volkswagen </a:t>
            </a:r>
            <a:r>
              <a:rPr lang="de-DE" sz="2000" dirty="0" smtClean="0">
                <a:latin typeface="华文细黑"/>
                <a:ea typeface="华文细黑"/>
                <a:cs typeface="华文细黑"/>
              </a:rPr>
              <a:t>Eco-</a:t>
            </a:r>
            <a:r>
              <a:rPr lang="de-DE" sz="2000" dirty="0" err="1" smtClean="0">
                <a:latin typeface="华文细黑"/>
                <a:ea typeface="华文细黑"/>
                <a:cs typeface="华文细黑"/>
              </a:rPr>
              <a:t>up</a:t>
            </a:r>
            <a:endParaRPr lang="de-DE" sz="2000" dirty="0">
              <a:latin typeface="华文细黑"/>
              <a:ea typeface="华文细黑"/>
              <a:cs typeface="华文细黑"/>
            </a:endParaRPr>
          </a:p>
          <a:p>
            <a:endParaRPr lang="de-DE" dirty="0"/>
          </a:p>
        </p:txBody>
      </p:sp>
      <p:sp>
        <p:nvSpPr>
          <p:cNvPr id="12" name="TextBox 9"/>
          <p:cNvSpPr txBox="1">
            <a:spLocks noChangeArrowheads="1"/>
          </p:cNvSpPr>
          <p:nvPr/>
        </p:nvSpPr>
        <p:spPr bwMode="auto">
          <a:xfrm>
            <a:off x="627407" y="1812996"/>
            <a:ext cx="5463891" cy="3170099"/>
          </a:xfrm>
          <a:prstGeom prst="rect">
            <a:avLst/>
          </a:prstGeom>
          <a:noFill/>
          <a:ln w="9525">
            <a:noFill/>
            <a:miter lim="800000"/>
            <a:headEnd/>
            <a:tailEnd/>
          </a:ln>
        </p:spPr>
        <p:txBody>
          <a:bodyPr wrap="square">
            <a:spAutoFit/>
          </a:bodyPr>
          <a:lstStyle/>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Rekommenderat återförsäljarpris (euro) : 12 950</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Prestanda (kW/hk) : 50/68</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Cylindervolym(</a:t>
            </a:r>
            <a:r>
              <a:rPr lang="sv-SE" sz="2000" dirty="0" err="1" smtClean="0">
                <a:latin typeface="华文细黑"/>
                <a:ea typeface="华文细黑"/>
                <a:cs typeface="华文细黑"/>
              </a:rPr>
              <a:t>ccm</a:t>
            </a:r>
            <a:r>
              <a:rPr lang="sv-SE" sz="2000" dirty="0" smtClean="0">
                <a:latin typeface="华文细黑"/>
                <a:ea typeface="华文细黑"/>
                <a:cs typeface="华文细黑"/>
              </a:rPr>
              <a:t>) : 999</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Drivmedel: G</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Total bränsleförbrukning NEFZ (l/100 km):  	3,6/2,5</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CO2 (g/km): 79</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Buller [dB(A)]: 69</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 Utsläppsklass: Euro 5</a:t>
            </a:r>
            <a:endParaRPr lang="sv-SE" sz="2000" dirty="0">
              <a:latin typeface="华文细黑"/>
              <a:ea typeface="华文细黑"/>
              <a:cs typeface="华文细黑"/>
            </a:endParaRPr>
          </a:p>
        </p:txBody>
      </p:sp>
      <p:pic>
        <p:nvPicPr>
          <p:cNvPr id="14" name="Picture 13" descr="202f961a39.png"/>
          <p:cNvPicPr>
            <a:picLocks noChangeAspect="1"/>
          </p:cNvPicPr>
          <p:nvPr/>
        </p:nvPicPr>
        <p:blipFill>
          <a:blip r:embed="rId4"/>
          <a:stretch>
            <a:fillRect/>
          </a:stretch>
        </p:blipFill>
        <p:spPr>
          <a:xfrm>
            <a:off x="4868469" y="4089329"/>
            <a:ext cx="3741140" cy="2244684"/>
          </a:xfrm>
          <a:prstGeom prst="rect">
            <a:avLst/>
          </a:prstGeom>
        </p:spPr>
      </p:pic>
      <p:pic>
        <p:nvPicPr>
          <p:cNvPr id="15" name="Picture 14" descr="AUL_2013-2014_Minititel_187x250.jpg"/>
          <p:cNvPicPr>
            <a:picLocks noChangeAspect="1"/>
          </p:cNvPicPr>
          <p:nvPr/>
        </p:nvPicPr>
        <p:blipFill>
          <a:blip r:embed="rId5"/>
          <a:stretch>
            <a:fillRect/>
          </a:stretch>
        </p:blipFill>
        <p:spPr>
          <a:xfrm>
            <a:off x="6624898" y="0"/>
            <a:ext cx="2518311" cy="3366726"/>
          </a:xfrm>
          <a:prstGeom prst="rect">
            <a:avLst/>
          </a:prstGeom>
        </p:spPr>
      </p:pic>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2800" dirty="0" smtClean="0">
                <a:solidFill>
                  <a:srgbClr val="005300"/>
                </a:solidFill>
              </a:rPr>
              <a:t>Verktyg: Clean </a:t>
            </a:r>
            <a:r>
              <a:rPr lang="sv-SE" sz="2800" dirty="0" err="1" smtClean="0">
                <a:solidFill>
                  <a:srgbClr val="005300"/>
                </a:solidFill>
              </a:rPr>
              <a:t>Vehicle</a:t>
            </a:r>
            <a:r>
              <a:rPr lang="sv-SE" sz="2800" dirty="0" smtClean="0">
                <a:solidFill>
                  <a:srgbClr val="005300"/>
                </a:solidFill>
              </a:rPr>
              <a:t> (från EU)</a:t>
            </a:r>
            <a:endParaRPr lang="sv-SE" sz="3000" dirty="0">
              <a:solidFill>
                <a:srgbClr val="005300"/>
              </a:solidFill>
            </a:endParaRPr>
          </a:p>
        </p:txBody>
      </p:sp>
      <p:sp>
        <p:nvSpPr>
          <p:cNvPr id="8" name="Tekstfelt 7"/>
          <p:cNvSpPr txBox="1"/>
          <p:nvPr/>
        </p:nvSpPr>
        <p:spPr>
          <a:xfrm>
            <a:off x="627407" y="1812996"/>
            <a:ext cx="4905342" cy="1292662"/>
          </a:xfrm>
          <a:prstGeom prst="rect">
            <a:avLst/>
          </a:prstGeom>
          <a:noFill/>
        </p:spPr>
        <p:txBody>
          <a:bodyPr wrap="square" rtlCol="0">
            <a:spAutoFit/>
          </a:bodyPr>
          <a:lstStyle/>
          <a:p>
            <a:endParaRPr lang="da-DK" sz="2000" dirty="0" smtClean="0"/>
          </a:p>
          <a:p>
            <a:endParaRPr lang="da-DK" sz="2000" dirty="0" smtClean="0"/>
          </a:p>
          <a:p>
            <a:endParaRPr lang="da-DK" sz="2000" dirty="0" smtClean="0"/>
          </a:p>
          <a:p>
            <a:endParaRPr lang="da-DK" dirty="0"/>
          </a:p>
        </p:txBody>
      </p:sp>
      <p:sp>
        <p:nvSpPr>
          <p:cNvPr id="7" name="Rectangle 3"/>
          <p:cNvSpPr txBox="1">
            <a:spLocks noChangeArrowheads="1"/>
          </p:cNvSpPr>
          <p:nvPr/>
        </p:nvSpPr>
        <p:spPr>
          <a:xfrm>
            <a:off x="627407" y="1971303"/>
            <a:ext cx="7545043" cy="4133129"/>
          </a:xfrm>
          <a:prstGeom prst="rect">
            <a:avLst/>
          </a:prstGeom>
        </p:spPr>
        <p:txBody>
          <a:bodyPr vert="horz" lIns="91440" tIns="45720" rIns="91440" bIns="45720" rtlCol="0">
            <a:noAutofit/>
          </a:bodyPr>
          <a:lstStyle/>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Tillgång till Europas största fordonsdatabas </a:t>
            </a:r>
          </a:p>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Beräkning av totala livstidskostnader, </a:t>
            </a:r>
            <a:r>
              <a:rPr lang="sv-SE" sz="2000" dirty="0">
                <a:latin typeface="华文细黑"/>
                <a:ea typeface="华文细黑"/>
                <a:cs typeface="华文细黑"/>
              </a:rPr>
              <a:t>enligt direktivet om främjande av rena och energieffektiva vägtransportfordon </a:t>
            </a:r>
            <a:r>
              <a:rPr lang="sv-SE" sz="2000" dirty="0" smtClean="0">
                <a:latin typeface="华文细黑"/>
                <a:ea typeface="华文细黑"/>
                <a:cs typeface="华文细黑"/>
              </a:rPr>
              <a:t>(2009/33/EU)</a:t>
            </a:r>
          </a:p>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Interaktiva funktioner för gemensam upphandling för att främja en dynamisk utveckling av marknaden</a:t>
            </a:r>
          </a:p>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Information i hela EU om befintliga upphandlingsregler och planer på marknadsföring av rena fordon</a:t>
            </a:r>
          </a:p>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Information om rena fordon för hela EU-marknaden </a:t>
            </a:r>
          </a:p>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Kraftfull och användarvänlig webbapplikation </a:t>
            </a:r>
          </a:p>
          <a:p>
            <a:pPr marL="358775" indent="-358775" eaLnBrk="0" fontAlgn="base" hangingPunct="0">
              <a:spcBef>
                <a:spcPts val="600"/>
              </a:spcBef>
              <a:spcAft>
                <a:spcPct val="0"/>
              </a:spcAft>
              <a:buSzPct val="80000"/>
              <a:buFont typeface="Wingdings" pitchFamily="2" charset="2"/>
              <a:buChar char=""/>
              <a:defRPr/>
            </a:pPr>
            <a:r>
              <a:rPr lang="sv-SE" sz="2000" dirty="0" smtClean="0">
                <a:latin typeface="华文细黑"/>
                <a:ea typeface="华文细黑"/>
                <a:cs typeface="华文细黑"/>
              </a:rPr>
              <a:t>Egna dataresultat och beräkningar för varje medlemsland i EU</a:t>
            </a:r>
          </a:p>
          <a:p>
            <a:pPr marL="0" marR="0" lvl="0" indent="0" algn="ctr" defTabSz="457200" rtl="0" eaLnBrk="1" fontAlgn="auto" latinLnBrk="0" hangingPunct="1">
              <a:lnSpc>
                <a:spcPct val="100000"/>
              </a:lnSpc>
              <a:spcBef>
                <a:spcPct val="20000"/>
              </a:spcBef>
              <a:spcAft>
                <a:spcPts val="0"/>
              </a:spcAft>
              <a:buClrTx/>
              <a:buSzTx/>
              <a:buFont typeface="Arial" charset="0"/>
              <a:buNone/>
              <a:tabLst/>
              <a:defRPr/>
            </a:pPr>
            <a:endParaRPr kumimoji="0" lang="sv-SE" sz="2000" b="0" i="0" u="none" strike="noStrike" kern="1200" cap="none" spc="0" normalizeH="0" baseline="0" dirty="0" smtClean="0">
              <a:ln>
                <a:noFill/>
              </a:ln>
              <a:solidFill>
                <a:schemeClr val="tx1">
                  <a:tint val="75000"/>
                </a:schemeClr>
              </a:solidFill>
              <a:effectLst>
                <a:outerShdw blurRad="38100" dist="38100" dir="2700000" algn="tl">
                  <a:srgbClr val="000000">
                    <a:alpha val="43137"/>
                  </a:srgbClr>
                </a:outerShdw>
              </a:effectLst>
              <a:uLnTx/>
              <a:uFillTx/>
            </a:endParaRPr>
          </a:p>
        </p:txBody>
      </p:sp>
      <p:pic>
        <p:nvPicPr>
          <p:cNvPr id="12" name="Picture 11"/>
          <p:cNvPicPr/>
          <p:nvPr/>
        </p:nvPicPr>
        <p:blipFill>
          <a:blip r:embed="rId4"/>
          <a:srcRect l="11570" t="10753" r="63140" b="77204"/>
          <a:stretch>
            <a:fillRect/>
          </a:stretch>
        </p:blipFill>
        <p:spPr bwMode="auto">
          <a:xfrm>
            <a:off x="5992770" y="203725"/>
            <a:ext cx="2901849" cy="1201882"/>
          </a:xfrm>
          <a:prstGeom prst="rect">
            <a:avLst/>
          </a:prstGeom>
          <a:noFill/>
          <a:ln w="9525">
            <a:noFill/>
            <a:miter lim="800000"/>
            <a:headEnd/>
            <a:tailEnd/>
          </a:ln>
        </p:spPr>
      </p:pic>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0"/>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85000" lnSpcReduction="10000"/>
          </a:bodyPr>
          <a:lstStyle/>
          <a:p>
            <a:pPr algn="l"/>
            <a:r>
              <a:rPr lang="sv-SE" sz="2800" dirty="0" smtClean="0">
                <a:solidFill>
                  <a:srgbClr val="005300"/>
                </a:solidFill>
              </a:rPr>
              <a:t>Exempel på kostnad för livslängd (Clean </a:t>
            </a:r>
            <a:r>
              <a:rPr lang="sv-SE" sz="2800" dirty="0" err="1" smtClean="0">
                <a:solidFill>
                  <a:srgbClr val="005300"/>
                </a:solidFill>
              </a:rPr>
              <a:t>Vehicle</a:t>
            </a:r>
            <a:r>
              <a:rPr lang="sv-SE" sz="2800" dirty="0" smtClean="0">
                <a:solidFill>
                  <a:srgbClr val="005300"/>
                </a:solidFill>
              </a:rPr>
              <a:t>)</a:t>
            </a:r>
            <a:endParaRPr lang="sv-SE" sz="3000" dirty="0">
              <a:solidFill>
                <a:srgbClr val="005300"/>
              </a:solidFill>
            </a:endParaRPr>
          </a:p>
        </p:txBody>
      </p:sp>
      <p:sp>
        <p:nvSpPr>
          <p:cNvPr id="6" name="Tekstfelt 5"/>
          <p:cNvSpPr txBox="1"/>
          <p:nvPr/>
        </p:nvSpPr>
        <p:spPr>
          <a:xfrm>
            <a:off x="627407" y="1927102"/>
            <a:ext cx="7708213" cy="1107996"/>
          </a:xfrm>
          <a:prstGeom prst="rect">
            <a:avLst/>
          </a:prstGeom>
          <a:noFill/>
        </p:spPr>
        <p:txBody>
          <a:bodyPr wrap="square" rtlCol="0">
            <a:spAutoFit/>
          </a:bodyPr>
          <a:lstStyle/>
          <a:p>
            <a:pPr marL="809625" lvl="1" indent="-309563">
              <a:lnSpc>
                <a:spcPct val="110000"/>
              </a:lnSpc>
              <a:spcAft>
                <a:spcPct val="0"/>
              </a:spcAft>
            </a:pPr>
            <a:endParaRPr lang="da-DK" sz="2000" b="1" dirty="0" smtClean="0">
              <a:latin typeface="+mj-lt"/>
            </a:endParaRPr>
          </a:p>
          <a:p>
            <a:pPr marL="809625" lvl="1" indent="-309563">
              <a:lnSpc>
                <a:spcPct val="110000"/>
              </a:lnSpc>
              <a:spcAft>
                <a:spcPct val="0"/>
              </a:spcAft>
            </a:pPr>
            <a:r>
              <a:rPr lang="de-DE" sz="2000" dirty="0" smtClean="0">
                <a:solidFill>
                  <a:srgbClr val="262626"/>
                </a:solidFill>
                <a:latin typeface="STXihei"/>
                <a:ea typeface="ＭＳ Ｐゴシック" pitchFamily="34" charset="-128"/>
              </a:rPr>
              <a:t/>
            </a:r>
            <a:br>
              <a:rPr lang="de-DE" sz="2000" dirty="0" smtClean="0">
                <a:solidFill>
                  <a:srgbClr val="262626"/>
                </a:solidFill>
                <a:latin typeface="STXihei"/>
                <a:ea typeface="ＭＳ Ｐゴシック" pitchFamily="34" charset="-128"/>
              </a:rPr>
            </a:br>
            <a:endParaRPr lang="da-DK" sz="2000" dirty="0">
              <a:latin typeface="STXihei"/>
              <a:ea typeface="华文细黑"/>
              <a:cs typeface="华文细黑"/>
            </a:endParaRPr>
          </a:p>
        </p:txBody>
      </p:sp>
      <p:pic>
        <p:nvPicPr>
          <p:cNvPr id="9" name="Picture 8"/>
          <p:cNvPicPr/>
          <p:nvPr/>
        </p:nvPicPr>
        <p:blipFill>
          <a:blip r:embed="rId4"/>
          <a:srcRect l="29421" t="29247" r="3636" b="4301"/>
          <a:stretch>
            <a:fillRect/>
          </a:stretch>
        </p:blipFill>
        <p:spPr bwMode="auto">
          <a:xfrm>
            <a:off x="1135021" y="1650671"/>
            <a:ext cx="6857073" cy="4721554"/>
          </a:xfrm>
          <a:prstGeom prst="rect">
            <a:avLst/>
          </a:prstGeom>
          <a:noFill/>
          <a:ln w="9525">
            <a:noFill/>
            <a:miter lim="800000"/>
            <a:headEnd/>
            <a:tailEnd/>
          </a:ln>
        </p:spPr>
      </p:pic>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da-DK" sz="3000" dirty="0" smtClean="0">
                <a:solidFill>
                  <a:srgbClr val="005300"/>
                </a:solidFill>
              </a:rPr>
              <a:t>Bra länkar</a:t>
            </a:r>
            <a:endParaRPr lang="da-DK" sz="3000" dirty="0">
              <a:solidFill>
                <a:srgbClr val="005300"/>
              </a:solidFill>
            </a:endParaRPr>
          </a:p>
        </p:txBody>
      </p:sp>
      <p:sp>
        <p:nvSpPr>
          <p:cNvPr id="6" name="Tekstfelt 5"/>
          <p:cNvSpPr txBox="1"/>
          <p:nvPr/>
        </p:nvSpPr>
        <p:spPr>
          <a:xfrm>
            <a:off x="627407" y="1927102"/>
            <a:ext cx="7708213" cy="1107996"/>
          </a:xfrm>
          <a:prstGeom prst="rect">
            <a:avLst/>
          </a:prstGeom>
          <a:noFill/>
        </p:spPr>
        <p:txBody>
          <a:bodyPr wrap="square" rtlCol="0">
            <a:spAutoFit/>
          </a:bodyPr>
          <a:lstStyle/>
          <a:p>
            <a:pPr marL="809625" lvl="1" indent="-309563">
              <a:lnSpc>
                <a:spcPct val="110000"/>
              </a:lnSpc>
              <a:spcAft>
                <a:spcPct val="0"/>
              </a:spcAft>
            </a:pPr>
            <a:endParaRPr lang="da-DK" sz="2000" b="1" dirty="0" smtClean="0">
              <a:latin typeface="+mj-lt"/>
            </a:endParaRPr>
          </a:p>
          <a:p>
            <a:pPr marL="809625" lvl="1" indent="-309563">
              <a:lnSpc>
                <a:spcPct val="110000"/>
              </a:lnSpc>
              <a:spcAft>
                <a:spcPct val="0"/>
              </a:spcAft>
            </a:pPr>
            <a:r>
              <a:rPr lang="de-DE" sz="2000" dirty="0" smtClean="0">
                <a:solidFill>
                  <a:srgbClr val="262626"/>
                </a:solidFill>
                <a:latin typeface="STXihei"/>
                <a:ea typeface="ＭＳ Ｐゴシック" pitchFamily="34" charset="-128"/>
              </a:rPr>
              <a:t/>
            </a:r>
            <a:br>
              <a:rPr lang="de-DE" sz="2000" dirty="0" smtClean="0">
                <a:solidFill>
                  <a:srgbClr val="262626"/>
                </a:solidFill>
                <a:latin typeface="STXihei"/>
                <a:ea typeface="ＭＳ Ｐゴシック" pitchFamily="34" charset="-128"/>
              </a:rPr>
            </a:br>
            <a:endParaRPr lang="da-DK" sz="2000" dirty="0">
              <a:latin typeface="STXihei"/>
              <a:ea typeface="华文细黑"/>
              <a:cs typeface="华文细黑"/>
            </a:endParaRPr>
          </a:p>
        </p:txBody>
      </p:sp>
      <p:sp>
        <p:nvSpPr>
          <p:cNvPr id="8" name="Rectangle 7"/>
          <p:cNvSpPr/>
          <p:nvPr/>
        </p:nvSpPr>
        <p:spPr>
          <a:xfrm>
            <a:off x="789709" y="1709983"/>
            <a:ext cx="7950530" cy="4401205"/>
          </a:xfrm>
          <a:prstGeom prst="rect">
            <a:avLst/>
          </a:prstGeom>
        </p:spPr>
        <p:txBody>
          <a:bodyPr wrap="square">
            <a:spAutoFit/>
          </a:bodyPr>
          <a:lstStyle/>
          <a:p>
            <a:pPr marL="358775" indent="-358775" eaLnBrk="0" fontAlgn="base" hangingPunct="0">
              <a:spcBef>
                <a:spcPct val="0"/>
              </a:spcBef>
              <a:spcAft>
                <a:spcPct val="0"/>
              </a:spcAft>
              <a:buSzPct val="80000"/>
              <a:buFont typeface="Wingdings" pitchFamily="2" charset="2"/>
              <a:buChar char=""/>
              <a:defRPr/>
            </a:pPr>
            <a:r>
              <a:rPr lang="sv-SE" sz="2000" dirty="0" err="1">
                <a:latin typeface="华文细黑"/>
                <a:ea typeface="华文细黑"/>
                <a:cs typeface="华文细黑"/>
              </a:rPr>
              <a:t>Topten</a:t>
            </a:r>
            <a:r>
              <a:rPr lang="sv-SE" sz="2000" dirty="0">
                <a:latin typeface="华文细黑"/>
                <a:ea typeface="华文细黑"/>
                <a:cs typeface="华文细黑"/>
              </a:rPr>
              <a:t>, </a:t>
            </a:r>
            <a:r>
              <a:rPr lang="sv-SE" sz="2000" smtClean="0">
                <a:latin typeface="华文细黑"/>
                <a:ea typeface="华文细黑"/>
                <a:cs typeface="华文细黑"/>
              </a:rPr>
              <a:t>energieffektivaste bildäcken    </a:t>
            </a:r>
            <a:r>
              <a:rPr lang="sv-SE" sz="2000" smtClean="0">
                <a:latin typeface="华文细黑"/>
                <a:ea typeface="华文细黑"/>
                <a:cs typeface="华文细黑"/>
                <a:hlinkClick r:id="rId4"/>
              </a:rPr>
              <a:t>http</a:t>
            </a:r>
            <a:r>
              <a:rPr lang="sv-SE" sz="2000" dirty="0">
                <a:latin typeface="华文细黑"/>
                <a:ea typeface="华文细黑"/>
                <a:cs typeface="华文细黑"/>
                <a:hlinkClick r:id="rId4"/>
              </a:rPr>
              <a:t>://</a:t>
            </a:r>
            <a:r>
              <a:rPr lang="sv-SE" sz="2000" dirty="0" smtClean="0">
                <a:latin typeface="华文细黑"/>
                <a:ea typeface="华文细黑"/>
                <a:cs typeface="华文细黑"/>
                <a:hlinkClick r:id="rId4"/>
              </a:rPr>
              <a:t>www.toptensverige.se</a:t>
            </a:r>
            <a:r>
              <a:rPr lang="sv-SE" sz="2000" dirty="0" smtClean="0">
                <a:latin typeface="华文细黑"/>
                <a:ea typeface="华文细黑"/>
                <a:cs typeface="华文细黑"/>
              </a:rPr>
              <a:t> 	</a:t>
            </a: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Kriterier </a:t>
            </a:r>
            <a:r>
              <a:rPr lang="sv-SE" sz="2000" dirty="0" smtClean="0">
                <a:latin typeface="华文细黑"/>
                <a:ea typeface="华文细黑"/>
                <a:cs typeface="华文细黑"/>
              </a:rPr>
              <a:t>för fordon och transporter </a:t>
            </a:r>
            <a:r>
              <a:rPr lang="sv-SE" sz="2000" dirty="0" smtClean="0">
                <a:latin typeface="华文细黑"/>
                <a:ea typeface="华文细黑"/>
                <a:cs typeface="华文细黑"/>
                <a:hlinkClick r:id="rId5"/>
              </a:rPr>
              <a:t>http</a:t>
            </a:r>
            <a:r>
              <a:rPr lang="sv-SE" sz="2000" dirty="0">
                <a:latin typeface="华文细黑"/>
                <a:ea typeface="华文细黑"/>
                <a:cs typeface="华文细黑"/>
                <a:hlinkClick r:id="rId5"/>
              </a:rPr>
              <a:t>://www.msr.se/sv/Upphandling/Kriterier/Fordon-och-transport/Fordon</a:t>
            </a:r>
            <a:r>
              <a:rPr lang="sv-SE" sz="2000" dirty="0" smtClean="0">
                <a:latin typeface="华文细黑"/>
                <a:ea typeface="华文细黑"/>
                <a:cs typeface="华文细黑"/>
                <a:hlinkClick r:id="rId5"/>
              </a:rPr>
              <a:t>/</a:t>
            </a:r>
            <a:r>
              <a:rPr lang="sv-SE" sz="2000" dirty="0" smtClean="0">
                <a:latin typeface="华文细黑"/>
                <a:ea typeface="华文细黑"/>
                <a:cs typeface="华文细黑"/>
              </a:rPr>
              <a:t> </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Kriterier </a:t>
            </a:r>
            <a:r>
              <a:rPr lang="sv-SE" sz="2000" dirty="0">
                <a:latin typeface="华文细黑"/>
                <a:ea typeface="华文细黑"/>
                <a:cs typeface="华文细黑"/>
              </a:rPr>
              <a:t>för miljöanpassad offentlig upphandling av </a:t>
            </a:r>
            <a:r>
              <a:rPr lang="sv-SE" sz="2000" dirty="0" smtClean="0">
                <a:latin typeface="华文细黑"/>
                <a:ea typeface="华文细黑"/>
                <a:cs typeface="华文细黑"/>
              </a:rPr>
              <a:t>transport </a:t>
            </a:r>
            <a:r>
              <a:rPr lang="sv-SE" sz="2000" dirty="0" smtClean="0">
                <a:latin typeface="华文细黑"/>
                <a:ea typeface="华文细黑"/>
                <a:cs typeface="华文细黑"/>
                <a:hlinkClick r:id="rId6"/>
              </a:rPr>
              <a:t>http</a:t>
            </a:r>
            <a:r>
              <a:rPr lang="sv-SE" sz="2000" dirty="0">
                <a:latin typeface="华文细黑"/>
                <a:ea typeface="华文细黑"/>
                <a:cs typeface="华文细黑"/>
                <a:hlinkClick r:id="rId6"/>
              </a:rPr>
              <a:t>://</a:t>
            </a:r>
            <a:r>
              <a:rPr lang="sv-SE" sz="2000" dirty="0" smtClean="0">
                <a:latin typeface="华文细黑"/>
                <a:ea typeface="华文细黑"/>
                <a:cs typeface="华文细黑"/>
                <a:hlinkClick r:id="rId6"/>
              </a:rPr>
              <a:t>ec.europa.eu/environment/gpp/pdf/criteria/transport_sv.pdf</a:t>
            </a: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Utbildningspaket </a:t>
            </a:r>
            <a:r>
              <a:rPr lang="sv-SE" sz="2000" dirty="0">
                <a:latin typeface="华文细黑"/>
                <a:ea typeface="华文细黑"/>
                <a:cs typeface="华文细黑"/>
              </a:rPr>
              <a:t>i </a:t>
            </a:r>
            <a:r>
              <a:rPr lang="sv-SE" sz="2000" dirty="0" err="1" smtClean="0">
                <a:latin typeface="华文细黑"/>
                <a:ea typeface="华文细黑"/>
                <a:cs typeface="华文细黑"/>
              </a:rPr>
              <a:t>miljööanpassad</a:t>
            </a:r>
            <a:r>
              <a:rPr lang="sv-SE" sz="2000" dirty="0" smtClean="0">
                <a:latin typeface="华文细黑"/>
                <a:ea typeface="华文细黑"/>
                <a:cs typeface="华文细黑"/>
              </a:rPr>
              <a:t> </a:t>
            </a:r>
            <a:r>
              <a:rPr lang="sv-SE" sz="2000" dirty="0">
                <a:latin typeface="华文细黑"/>
                <a:ea typeface="华文细黑"/>
                <a:cs typeface="华文细黑"/>
              </a:rPr>
              <a:t>offentlig </a:t>
            </a:r>
            <a:r>
              <a:rPr lang="sv-SE" sz="2000" dirty="0" smtClean="0">
                <a:latin typeface="华文细黑"/>
                <a:ea typeface="华文细黑"/>
                <a:cs typeface="华文细黑"/>
              </a:rPr>
              <a:t>upphandling </a:t>
            </a:r>
            <a:r>
              <a:rPr lang="sv-SE" sz="2000" dirty="0" smtClean="0">
                <a:latin typeface="华文细黑"/>
                <a:ea typeface="华文细黑"/>
                <a:cs typeface="华文细黑"/>
                <a:hlinkClick r:id="rId7"/>
              </a:rPr>
              <a:t>http</a:t>
            </a:r>
            <a:r>
              <a:rPr lang="sv-SE" sz="2000" dirty="0">
                <a:latin typeface="华文细黑"/>
                <a:ea typeface="华文细黑"/>
                <a:cs typeface="华文细黑"/>
                <a:hlinkClick r:id="rId7"/>
              </a:rPr>
              <a:t>://</a:t>
            </a:r>
            <a:r>
              <a:rPr lang="sv-SE" sz="2000" dirty="0" smtClean="0">
                <a:latin typeface="华文细黑"/>
                <a:ea typeface="华文细黑"/>
                <a:cs typeface="华文细黑"/>
                <a:hlinkClick r:id="rId7"/>
              </a:rPr>
              <a:t>ec.europa.eu/environment/gpp/pdf/toolkit/gpp_introduction_sv.pdf</a:t>
            </a: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Clean </a:t>
            </a:r>
            <a:r>
              <a:rPr lang="sv-SE" sz="2000" dirty="0" err="1" smtClean="0">
                <a:latin typeface="华文细黑"/>
                <a:ea typeface="华文细黑"/>
                <a:cs typeface="华文细黑"/>
              </a:rPr>
              <a:t>Fleets</a:t>
            </a:r>
            <a:r>
              <a:rPr lang="sv-SE" sz="2000" dirty="0">
                <a:latin typeface="华文细黑"/>
                <a:ea typeface="华文细黑"/>
                <a:cs typeface="华文细黑"/>
              </a:rPr>
              <a:t>: </a:t>
            </a:r>
            <a:r>
              <a:rPr lang="sv-SE" sz="2000" dirty="0">
                <a:latin typeface="华文细黑"/>
                <a:ea typeface="华文细黑"/>
                <a:cs typeface="华文细黑"/>
                <a:hlinkClick r:id="rId8"/>
              </a:rPr>
              <a:t>http://www.clean-fleets.eu/se</a:t>
            </a:r>
            <a:r>
              <a:rPr lang="sv-SE" sz="2000" dirty="0" smtClean="0">
                <a:latin typeface="华文细黑"/>
                <a:ea typeface="华文细黑"/>
                <a:cs typeface="华文细黑"/>
                <a:hlinkClick r:id="rId8"/>
              </a:rPr>
              <a:t>/</a:t>
            </a:r>
            <a:r>
              <a:rPr lang="sv-SE" sz="2000" dirty="0" smtClean="0">
                <a:latin typeface="华文细黑"/>
                <a:ea typeface="华文细黑"/>
                <a:cs typeface="华文细黑"/>
              </a:rPr>
              <a:t> </a:t>
            </a:r>
          </a:p>
          <a:p>
            <a:pPr marL="358775" indent="-358775" eaLnBrk="0" fontAlgn="base" hangingPunct="0">
              <a:spcBef>
                <a:spcPct val="0"/>
              </a:spcBef>
              <a:spcAft>
                <a:spcPct val="0"/>
              </a:spcAft>
              <a:buSzPct val="80000"/>
              <a:buFont typeface="Wingdings" pitchFamily="2" charset="2"/>
              <a:buChar char=""/>
              <a:defRPr/>
            </a:pPr>
            <a:r>
              <a:rPr lang="sv-SE" sz="2000" dirty="0" err="1" smtClean="0">
                <a:latin typeface="华文细黑"/>
                <a:ea typeface="华文细黑"/>
                <a:cs typeface="华文细黑"/>
              </a:rPr>
              <a:t>Procura</a:t>
            </a:r>
            <a:r>
              <a:rPr lang="sv-SE" sz="2000" dirty="0">
                <a:latin typeface="华文细黑"/>
                <a:ea typeface="华文细黑"/>
                <a:cs typeface="华文细黑"/>
              </a:rPr>
              <a:t>+ </a:t>
            </a:r>
            <a:r>
              <a:rPr lang="sv-SE" sz="2000" dirty="0" err="1">
                <a:latin typeface="华文细黑"/>
                <a:ea typeface="华文细黑"/>
                <a:cs typeface="华文细黑"/>
              </a:rPr>
              <a:t>criteria</a:t>
            </a:r>
            <a:r>
              <a:rPr lang="sv-SE" sz="2000" dirty="0">
                <a:latin typeface="华文细黑"/>
                <a:ea typeface="华文细黑"/>
                <a:cs typeface="华文细黑"/>
              </a:rPr>
              <a:t> on buses </a:t>
            </a:r>
            <a:r>
              <a:rPr lang="sv-SE" sz="2000" dirty="0">
                <a:latin typeface="华文细黑"/>
                <a:ea typeface="华文细黑"/>
                <a:cs typeface="华文细黑"/>
                <a:hlinkClick r:id="rId9"/>
              </a:rPr>
              <a:t>http://www.procuraplus.org/fileadmin/files/Manuals/English_manual/Procura__Manual_Chapter6a_-_</a:t>
            </a:r>
            <a:r>
              <a:rPr lang="sv-SE" sz="2000" dirty="0" smtClean="0">
                <a:latin typeface="华文细黑"/>
                <a:ea typeface="华文细黑"/>
                <a:cs typeface="华文细黑"/>
                <a:hlinkClick r:id="rId9"/>
              </a:rPr>
              <a:t>buses.pdf</a:t>
            </a:r>
            <a:endParaRPr lang="sv-SE" dirty="0" smtClean="0"/>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70000" lnSpcReduction="20000"/>
          </a:bodyPr>
          <a:lstStyle/>
          <a:p>
            <a:pPr algn="l"/>
            <a:r>
              <a:rPr lang="sv-SE" sz="3000" dirty="0">
                <a:solidFill>
                  <a:srgbClr val="005300"/>
                </a:solidFill>
              </a:rPr>
              <a:t>Offentlig upphandling och produkter med stor hävstångseffekt för miljön</a:t>
            </a:r>
          </a:p>
        </p:txBody>
      </p:sp>
      <p:sp>
        <p:nvSpPr>
          <p:cNvPr id="6" name="Tekstfelt 5"/>
          <p:cNvSpPr txBox="1"/>
          <p:nvPr/>
        </p:nvSpPr>
        <p:spPr>
          <a:xfrm>
            <a:off x="627407" y="1927102"/>
            <a:ext cx="7708213" cy="769441"/>
          </a:xfrm>
          <a:prstGeom prst="rect">
            <a:avLst/>
          </a:prstGeom>
          <a:noFill/>
        </p:spPr>
        <p:txBody>
          <a:bodyPr wrap="square" rtlCol="0">
            <a:spAutoFit/>
          </a:bodyPr>
          <a:lstStyle/>
          <a:p>
            <a:pPr marL="809625" lvl="1" indent="-309563">
              <a:lnSpc>
                <a:spcPct val="110000"/>
              </a:lnSpc>
              <a:spcAft>
                <a:spcPct val="0"/>
              </a:spcAft>
              <a:buFont typeface="Wingdings" pitchFamily="2" charset="2"/>
              <a:buChar char="v"/>
            </a:pPr>
            <a:endParaRPr lang="de-DE" sz="2000" dirty="0" smtClean="0">
              <a:solidFill>
                <a:srgbClr val="262626"/>
              </a:solidFill>
              <a:latin typeface="+mj-lt"/>
              <a:ea typeface="ＭＳ Ｐゴシック" pitchFamily="34" charset="-128"/>
            </a:endParaRPr>
          </a:p>
          <a:p>
            <a:pPr marL="809625" lvl="1" indent="-309563">
              <a:lnSpc>
                <a:spcPct val="110000"/>
              </a:lnSpc>
              <a:spcAft>
                <a:spcPct val="0"/>
              </a:spcAft>
            </a:pPr>
            <a:endParaRPr lang="da-DK" sz="2000" dirty="0" smtClean="0">
              <a:latin typeface="+mj-lt"/>
              <a:ea typeface="华文细黑"/>
              <a:cs typeface="华文细黑"/>
            </a:endParaRPr>
          </a:p>
        </p:txBody>
      </p:sp>
      <p:pic>
        <p:nvPicPr>
          <p:cNvPr id="8" name="Picture 3" descr="busRB"/>
          <p:cNvPicPr>
            <a:picLocks noChangeAspect="1" noChangeArrowheads="1"/>
          </p:cNvPicPr>
          <p:nvPr/>
        </p:nvPicPr>
        <p:blipFill>
          <a:blip r:embed="rId4" cstate="print"/>
          <a:srcRect r="35"/>
          <a:stretch>
            <a:fillRect/>
          </a:stretch>
        </p:blipFill>
        <p:spPr bwMode="auto">
          <a:xfrm>
            <a:off x="1066800" y="2355850"/>
            <a:ext cx="2133600" cy="1530350"/>
          </a:xfrm>
          <a:prstGeom prst="rect">
            <a:avLst/>
          </a:prstGeom>
          <a:noFill/>
          <a:ln w="9525">
            <a:noFill/>
            <a:miter lim="800000"/>
            <a:headEnd/>
            <a:tailEnd/>
          </a:ln>
          <a:effectLst>
            <a:outerShdw blurRad="152400" dist="63500" dir="5400000" sx="90000" sy="-19000" rotWithShape="0">
              <a:srgbClr val="0070C0">
                <a:alpha val="50000"/>
              </a:srgbClr>
            </a:outerShdw>
          </a:effectLst>
        </p:spPr>
      </p:pic>
      <p:pic>
        <p:nvPicPr>
          <p:cNvPr id="9" name="Picture 4" descr="dreamstime_150108"/>
          <p:cNvPicPr>
            <a:picLocks noChangeAspect="1" noChangeArrowheads="1"/>
          </p:cNvPicPr>
          <p:nvPr/>
        </p:nvPicPr>
        <p:blipFill>
          <a:blip r:embed="rId5" cstate="print"/>
          <a:srcRect b="-15"/>
          <a:stretch>
            <a:fillRect/>
          </a:stretch>
        </p:blipFill>
        <p:spPr bwMode="auto">
          <a:xfrm>
            <a:off x="3733800" y="2355850"/>
            <a:ext cx="2057400" cy="1476375"/>
          </a:xfrm>
          <a:prstGeom prst="rect">
            <a:avLst/>
          </a:prstGeom>
          <a:noFill/>
          <a:ln w="9525">
            <a:noFill/>
            <a:miter lim="800000"/>
            <a:headEnd/>
            <a:tailEnd/>
          </a:ln>
        </p:spPr>
      </p:pic>
      <p:pic>
        <p:nvPicPr>
          <p:cNvPr id="10" name="Picture 5" descr="dreamstime_323312"/>
          <p:cNvPicPr>
            <a:picLocks noChangeAspect="1" noChangeArrowheads="1"/>
          </p:cNvPicPr>
          <p:nvPr/>
        </p:nvPicPr>
        <p:blipFill>
          <a:blip r:embed="rId6" cstate="print"/>
          <a:srcRect/>
          <a:stretch>
            <a:fillRect/>
          </a:stretch>
        </p:blipFill>
        <p:spPr bwMode="auto">
          <a:xfrm>
            <a:off x="6477000" y="2349500"/>
            <a:ext cx="2133600" cy="1536700"/>
          </a:xfrm>
          <a:prstGeom prst="rect">
            <a:avLst/>
          </a:prstGeom>
          <a:noFill/>
          <a:ln w="9525">
            <a:noFill/>
            <a:miter lim="800000"/>
            <a:headEnd/>
            <a:tailEnd/>
          </a:ln>
        </p:spPr>
      </p:pic>
      <p:pic>
        <p:nvPicPr>
          <p:cNvPr id="11" name="Picture 6" descr="DSCN2074"/>
          <p:cNvPicPr>
            <a:picLocks noChangeAspect="1" noChangeArrowheads="1"/>
          </p:cNvPicPr>
          <p:nvPr/>
        </p:nvPicPr>
        <p:blipFill>
          <a:blip r:embed="rId7" cstate="print"/>
          <a:srcRect/>
          <a:stretch>
            <a:fillRect/>
          </a:stretch>
        </p:blipFill>
        <p:spPr bwMode="auto">
          <a:xfrm>
            <a:off x="6477000" y="4483100"/>
            <a:ext cx="2209800" cy="1590675"/>
          </a:xfrm>
          <a:prstGeom prst="rect">
            <a:avLst/>
          </a:prstGeom>
          <a:noFill/>
          <a:ln w="9525">
            <a:noFill/>
            <a:miter lim="800000"/>
            <a:headEnd/>
            <a:tailEnd/>
          </a:ln>
        </p:spPr>
      </p:pic>
      <p:pic>
        <p:nvPicPr>
          <p:cNvPr id="12" name="Picture 7" descr="food_MH"/>
          <p:cNvPicPr>
            <a:picLocks noChangeAspect="1" noChangeArrowheads="1"/>
          </p:cNvPicPr>
          <p:nvPr/>
        </p:nvPicPr>
        <p:blipFill>
          <a:blip r:embed="rId8" cstate="print"/>
          <a:srcRect/>
          <a:stretch>
            <a:fillRect/>
          </a:stretch>
        </p:blipFill>
        <p:spPr bwMode="auto">
          <a:xfrm>
            <a:off x="1066800" y="4559300"/>
            <a:ext cx="2133600" cy="1536700"/>
          </a:xfrm>
          <a:prstGeom prst="rect">
            <a:avLst/>
          </a:prstGeom>
          <a:noFill/>
          <a:ln w="9525">
            <a:noFill/>
            <a:miter lim="800000"/>
            <a:headEnd/>
            <a:tailEnd/>
          </a:ln>
        </p:spPr>
      </p:pic>
      <p:pic>
        <p:nvPicPr>
          <p:cNvPr id="13" name="Picture 8" descr="screens"/>
          <p:cNvPicPr>
            <a:picLocks noChangeAspect="1" noChangeArrowheads="1"/>
          </p:cNvPicPr>
          <p:nvPr/>
        </p:nvPicPr>
        <p:blipFill>
          <a:blip r:embed="rId9" cstate="print"/>
          <a:srcRect/>
          <a:stretch>
            <a:fillRect/>
          </a:stretch>
        </p:blipFill>
        <p:spPr bwMode="auto">
          <a:xfrm>
            <a:off x="3733800" y="4529138"/>
            <a:ext cx="2133600" cy="1536700"/>
          </a:xfrm>
          <a:prstGeom prst="rect">
            <a:avLst/>
          </a:prstGeom>
          <a:noFill/>
          <a:ln w="9525">
            <a:noFill/>
            <a:miter lim="800000"/>
            <a:headEnd/>
            <a:tailEnd/>
          </a:ln>
        </p:spPr>
      </p:pic>
      <p:pic>
        <p:nvPicPr>
          <p:cNvPr id="14" name="Picture 9" descr="bus_klein"/>
          <p:cNvPicPr>
            <a:picLocks noChangeAspect="1" noChangeArrowheads="1"/>
          </p:cNvPicPr>
          <p:nvPr/>
        </p:nvPicPr>
        <p:blipFill>
          <a:blip r:embed="rId10" cstate="print"/>
          <a:srcRect/>
          <a:stretch>
            <a:fillRect/>
          </a:stretch>
        </p:blipFill>
        <p:spPr bwMode="auto">
          <a:xfrm>
            <a:off x="838200" y="2090738"/>
            <a:ext cx="542925" cy="542925"/>
          </a:xfrm>
          <a:prstGeom prst="rect">
            <a:avLst/>
          </a:prstGeom>
          <a:noFill/>
          <a:ln w="9525">
            <a:noFill/>
            <a:miter lim="800000"/>
            <a:headEnd/>
            <a:tailEnd/>
          </a:ln>
        </p:spPr>
      </p:pic>
      <p:pic>
        <p:nvPicPr>
          <p:cNvPr id="15" name="Picture 10" descr="clean_klein"/>
          <p:cNvPicPr>
            <a:picLocks noChangeAspect="1" noChangeArrowheads="1"/>
          </p:cNvPicPr>
          <p:nvPr/>
        </p:nvPicPr>
        <p:blipFill>
          <a:blip r:embed="rId11" cstate="print"/>
          <a:srcRect/>
          <a:stretch>
            <a:fillRect/>
          </a:stretch>
        </p:blipFill>
        <p:spPr bwMode="auto">
          <a:xfrm>
            <a:off x="3429000" y="2014538"/>
            <a:ext cx="542925" cy="557212"/>
          </a:xfrm>
          <a:prstGeom prst="rect">
            <a:avLst/>
          </a:prstGeom>
          <a:noFill/>
          <a:ln w="9525">
            <a:noFill/>
            <a:miter lim="800000"/>
            <a:headEnd/>
            <a:tailEnd/>
          </a:ln>
        </p:spPr>
      </p:pic>
      <p:pic>
        <p:nvPicPr>
          <p:cNvPr id="16" name="Picture 11" descr="energie_klein"/>
          <p:cNvPicPr>
            <a:picLocks noChangeAspect="1" noChangeArrowheads="1"/>
          </p:cNvPicPr>
          <p:nvPr/>
        </p:nvPicPr>
        <p:blipFill>
          <a:blip r:embed="rId12" cstate="print"/>
          <a:srcRect/>
          <a:stretch>
            <a:fillRect/>
          </a:stretch>
        </p:blipFill>
        <p:spPr bwMode="auto">
          <a:xfrm>
            <a:off x="6248400" y="2014538"/>
            <a:ext cx="550863" cy="552450"/>
          </a:xfrm>
          <a:prstGeom prst="rect">
            <a:avLst/>
          </a:prstGeom>
          <a:noFill/>
          <a:ln w="9525">
            <a:noFill/>
            <a:miter lim="800000"/>
            <a:headEnd/>
            <a:tailEnd/>
          </a:ln>
        </p:spPr>
      </p:pic>
      <p:pic>
        <p:nvPicPr>
          <p:cNvPr id="17" name="Picture 12" descr="food_klein"/>
          <p:cNvPicPr>
            <a:picLocks noChangeAspect="1" noChangeArrowheads="1"/>
          </p:cNvPicPr>
          <p:nvPr/>
        </p:nvPicPr>
        <p:blipFill>
          <a:blip r:embed="rId13" cstate="print"/>
          <a:srcRect/>
          <a:stretch>
            <a:fillRect/>
          </a:stretch>
        </p:blipFill>
        <p:spPr bwMode="auto">
          <a:xfrm>
            <a:off x="838200" y="4300538"/>
            <a:ext cx="550863" cy="550862"/>
          </a:xfrm>
          <a:prstGeom prst="rect">
            <a:avLst/>
          </a:prstGeom>
          <a:noFill/>
          <a:ln w="9525">
            <a:noFill/>
            <a:miter lim="800000"/>
            <a:headEnd/>
            <a:tailEnd/>
          </a:ln>
        </p:spPr>
      </p:pic>
      <p:pic>
        <p:nvPicPr>
          <p:cNvPr id="18" name="Picture 13" descr="it_klein"/>
          <p:cNvPicPr>
            <a:picLocks noChangeAspect="1" noChangeArrowheads="1"/>
          </p:cNvPicPr>
          <p:nvPr/>
        </p:nvPicPr>
        <p:blipFill>
          <a:blip r:embed="rId14" cstate="print"/>
          <a:srcRect/>
          <a:stretch>
            <a:fillRect/>
          </a:stretch>
        </p:blipFill>
        <p:spPr bwMode="auto">
          <a:xfrm>
            <a:off x="3505200" y="4300538"/>
            <a:ext cx="550863" cy="550862"/>
          </a:xfrm>
          <a:prstGeom prst="rect">
            <a:avLst/>
          </a:prstGeom>
          <a:noFill/>
          <a:ln w="9525">
            <a:noFill/>
            <a:miter lim="800000"/>
            <a:headEnd/>
            <a:tailEnd/>
          </a:ln>
        </p:spPr>
      </p:pic>
      <p:pic>
        <p:nvPicPr>
          <p:cNvPr id="19" name="Picture 14" descr="construct_klein"/>
          <p:cNvPicPr>
            <a:picLocks noChangeAspect="1" noChangeArrowheads="1"/>
          </p:cNvPicPr>
          <p:nvPr/>
        </p:nvPicPr>
        <p:blipFill>
          <a:blip r:embed="rId15" cstate="print"/>
          <a:srcRect/>
          <a:stretch>
            <a:fillRect/>
          </a:stretch>
        </p:blipFill>
        <p:spPr bwMode="auto">
          <a:xfrm>
            <a:off x="6324600" y="4224338"/>
            <a:ext cx="539750" cy="541337"/>
          </a:xfrm>
          <a:prstGeom prst="rect">
            <a:avLst/>
          </a:prstGeom>
          <a:noFill/>
          <a:ln w="9525">
            <a:noFill/>
            <a:miter lim="800000"/>
            <a:headEnd/>
            <a:tailEnd/>
          </a:ln>
        </p:spPr>
      </p:pic>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da-DK" sz="3000" dirty="0" smtClean="0">
                <a:solidFill>
                  <a:srgbClr val="005300"/>
                </a:solidFill>
              </a:rPr>
              <a:t>Miljöpåverkan av fordon</a:t>
            </a:r>
            <a:endParaRPr lang="da-DK" sz="3000" dirty="0">
              <a:solidFill>
                <a:srgbClr val="005300"/>
              </a:solidFill>
            </a:endParaRPr>
          </a:p>
        </p:txBody>
      </p:sp>
      <p:sp>
        <p:nvSpPr>
          <p:cNvPr id="6" name="Tekstfelt 5"/>
          <p:cNvSpPr txBox="1"/>
          <p:nvPr/>
        </p:nvSpPr>
        <p:spPr>
          <a:xfrm>
            <a:off x="627406" y="2247520"/>
            <a:ext cx="7830793" cy="3477875"/>
          </a:xfrm>
          <a:prstGeom prst="rect">
            <a:avLst/>
          </a:prstGeom>
          <a:noFill/>
        </p:spPr>
        <p:txBody>
          <a:bodyPr wrap="square" rtlCol="0">
            <a:spAutoFit/>
          </a:bodyPr>
          <a:lstStyle/>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Bidrar till klimatförändring genom utsläpp av växthusgaser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Förbrukar, ev. uttömmer, resurser (speciellt icke-förnybara bränslen)</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Andra luftföroreningar i utsläppen orsakar</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 hälsoproblem, speciellt i luftvägarna, lokalt och regionalt</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 skador på miljö, byggnader och monument</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Buller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Genererar avfall av däck, oljor, smörjmedel</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Genererar skrot och materialavfall när fordonets livslängd är slut</a:t>
            </a:r>
          </a:p>
          <a:p>
            <a:pPr marL="809625" lvl="1" indent="-309563">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pic>
        <p:nvPicPr>
          <p:cNvPr id="9" name="Picture 8" descr="CIVITAS_rush hour congestion_CaroleGomez_iStock_000002087092Large_© Carole Gomez.jpg"/>
          <p:cNvPicPr>
            <a:picLocks noChangeAspect="1"/>
          </p:cNvPicPr>
          <p:nvPr/>
        </p:nvPicPr>
        <p:blipFill>
          <a:blip r:embed="rId4"/>
          <a:stretch>
            <a:fillRect/>
          </a:stretch>
        </p:blipFill>
        <p:spPr>
          <a:xfrm>
            <a:off x="6118966" y="0"/>
            <a:ext cx="3025034" cy="2016689"/>
          </a:xfrm>
          <a:prstGeom prst="rect">
            <a:avLst/>
          </a:prstGeom>
        </p:spPr>
      </p:pic>
      <p:sp>
        <p:nvSpPr>
          <p:cNvPr id="11" name="TextBox 10"/>
          <p:cNvSpPr txBox="1"/>
          <p:nvPr/>
        </p:nvSpPr>
        <p:spPr>
          <a:xfrm>
            <a:off x="6118966" y="2016689"/>
            <a:ext cx="3924037" cy="230832"/>
          </a:xfrm>
          <a:prstGeom prst="rect">
            <a:avLst/>
          </a:prstGeom>
          <a:noFill/>
        </p:spPr>
        <p:txBody>
          <a:bodyPr wrap="square" rtlCol="0">
            <a:spAutoFit/>
          </a:bodyPr>
          <a:lstStyle/>
          <a:p>
            <a:r>
              <a:rPr lang="de-DE" sz="900" dirty="0" smtClean="0">
                <a:solidFill>
                  <a:schemeClr val="bg1">
                    <a:lumMod val="50000"/>
                  </a:schemeClr>
                </a:solidFill>
              </a:rPr>
              <a:t>© </a:t>
            </a:r>
            <a:r>
              <a:rPr lang="en-US" sz="900" dirty="0" smtClean="0">
                <a:solidFill>
                  <a:schemeClr val="bg1">
                    <a:lumMod val="50000"/>
                  </a:schemeClr>
                </a:solidFill>
              </a:rPr>
              <a:t>Photo courtesy of </a:t>
            </a:r>
            <a:r>
              <a:rPr lang="en-US" sz="900" dirty="0" err="1" smtClean="0">
                <a:solidFill>
                  <a:schemeClr val="bg1">
                    <a:lumMod val="50000"/>
                  </a:schemeClr>
                </a:solidFill>
              </a:rPr>
              <a:t>CaroleGomez_iStock</a:t>
            </a:r>
            <a:r>
              <a:rPr lang="en-US" sz="900" dirty="0" smtClean="0">
                <a:solidFill>
                  <a:schemeClr val="bg1">
                    <a:lumMod val="50000"/>
                  </a:schemeClr>
                </a:solidFill>
              </a:rPr>
              <a:t> by ICLEI</a:t>
            </a:r>
            <a:endParaRPr lang="de-DE" sz="900" dirty="0">
              <a:solidFill>
                <a:schemeClr val="bg1">
                  <a:lumMod val="50000"/>
                </a:schemeClr>
              </a:solidFill>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3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6" y="1153344"/>
            <a:ext cx="7087843" cy="642364"/>
          </a:xfrm>
        </p:spPr>
        <p:txBody>
          <a:bodyPr>
            <a:noAutofit/>
          </a:bodyPr>
          <a:lstStyle/>
          <a:p>
            <a:pPr algn="l"/>
            <a:r>
              <a:rPr lang="sv-SE" sz="2100" dirty="0" smtClean="0">
                <a:solidFill>
                  <a:srgbClr val="005300"/>
                </a:solidFill>
              </a:rPr>
              <a:t>Kriterier för grön upphandling för att minska miljöpåverkan</a:t>
            </a:r>
            <a:endParaRPr lang="sv-SE" sz="2100" dirty="0">
              <a:solidFill>
                <a:srgbClr val="005300"/>
              </a:solidFill>
            </a:endParaRPr>
          </a:p>
        </p:txBody>
      </p:sp>
      <p:sp>
        <p:nvSpPr>
          <p:cNvPr id="8" name="Rectangle 7"/>
          <p:cNvSpPr/>
          <p:nvPr/>
        </p:nvSpPr>
        <p:spPr>
          <a:xfrm>
            <a:off x="811474" y="1795708"/>
            <a:ext cx="7208576" cy="4401205"/>
          </a:xfrm>
          <a:prstGeom prst="rect">
            <a:avLst/>
          </a:prstGeom>
        </p:spPr>
        <p:txBody>
          <a:bodyPr wrap="square">
            <a:spAutoFit/>
          </a:bodyPr>
          <a:lstStyle/>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Upphandla fordon med låga utsläpp av växthusgaser, andra avgaser och buller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Minska bränsleförbrukningen med </a:t>
            </a:r>
            <a:r>
              <a:rPr lang="sv-SE" sz="2000" dirty="0" err="1" smtClean="0">
                <a:latin typeface="华文细黑"/>
                <a:ea typeface="华文细黑"/>
                <a:cs typeface="华文细黑"/>
              </a:rPr>
              <a:t>ecodriving</a:t>
            </a:r>
            <a:r>
              <a:rPr lang="sv-SE" sz="2000" dirty="0">
                <a:latin typeface="华文细黑"/>
                <a:ea typeface="华文细黑"/>
                <a:cs typeface="华文细黑"/>
              </a:rPr>
              <a:t>, </a:t>
            </a:r>
            <a:r>
              <a:rPr lang="sv-SE" sz="2000" dirty="0" smtClean="0">
                <a:latin typeface="华文细黑"/>
                <a:ea typeface="华文细黑"/>
                <a:cs typeface="华文细黑"/>
              </a:rPr>
              <a:t>system </a:t>
            </a:r>
            <a:r>
              <a:rPr lang="sv-SE" sz="2000" dirty="0">
                <a:latin typeface="华文细黑"/>
                <a:ea typeface="华文细黑"/>
                <a:cs typeface="华文细黑"/>
              </a:rPr>
              <a:t>för övervakning av lufttryck i däck </a:t>
            </a:r>
            <a:r>
              <a:rPr lang="sv-SE" sz="2000" dirty="0" smtClean="0">
                <a:latin typeface="华文细黑"/>
                <a:ea typeface="华文细黑"/>
                <a:cs typeface="华文细黑"/>
              </a:rPr>
              <a:t>och växlingsindikator (GSI)</a:t>
            </a:r>
          </a:p>
          <a:p>
            <a:pPr marL="358775" indent="-358775" eaLnBrk="0" fontAlgn="base" hangingPunct="0">
              <a:spcBef>
                <a:spcPct val="0"/>
              </a:spcBef>
              <a:spcAft>
                <a:spcPct val="0"/>
              </a:spcAft>
              <a:buSzPct val="80000"/>
              <a:buFont typeface="Wingdings" pitchFamily="2" charset="2"/>
              <a:buChar char=""/>
              <a:defRPr/>
            </a:pPr>
            <a:r>
              <a:rPr lang="sv-SE" sz="2000" dirty="0">
                <a:latin typeface="华文细黑"/>
                <a:ea typeface="华文细黑"/>
                <a:cs typeface="华文细黑"/>
              </a:rPr>
              <a:t>Minska bränsleförbrukningen </a:t>
            </a:r>
            <a:r>
              <a:rPr lang="sv-SE" sz="2000" dirty="0" smtClean="0">
                <a:latin typeface="华文细黑"/>
                <a:ea typeface="华文细黑"/>
                <a:cs typeface="华文细黑"/>
              </a:rPr>
              <a:t>genom att använda smörjmedel med låg viskositet och däck med lågt rullmotstånd</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Upphandla fordon med luftkonditionering som har köldmedium med låg växthuseffekt (GWP)</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Upphandla miljövänliga däck och regenererade smörjoljor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Garantera korrekt insamling och hantering av använda smörjoljor och däck</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Premiera fordon som är tillverkade av återvunna material och biomaterial</a:t>
            </a:r>
            <a:endParaRPr lang="sv-SE" sz="2000" dirty="0">
              <a:latin typeface="华文细黑"/>
              <a:ea typeface="华文细黑"/>
              <a:cs typeface="华文细黑"/>
            </a:endParaRPr>
          </a:p>
        </p:txBody>
      </p:sp>
    </p:spTree>
    <p:extLst>
      <p:ext uri="{BB962C8B-B14F-4D97-AF65-F5344CB8AC3E}">
        <p14:creationId xmlns:p14="http://schemas.microsoft.com/office/powerpoint/2010/main" val="3998452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5773393" cy="642364"/>
          </a:xfrm>
        </p:spPr>
        <p:txBody>
          <a:bodyPr>
            <a:normAutofit fontScale="77500" lnSpcReduction="20000"/>
          </a:bodyPr>
          <a:lstStyle/>
          <a:p>
            <a:pPr algn="l"/>
            <a:r>
              <a:rPr lang="sv-SE" sz="2800" dirty="0" smtClean="0">
                <a:solidFill>
                  <a:srgbClr val="005300"/>
                </a:solidFill>
              </a:rPr>
              <a:t>Direktiv 2009/33/EU om främjande av rena och energieffektiva vägtransportfordon</a:t>
            </a:r>
            <a:endParaRPr lang="sv-SE" sz="3000" dirty="0">
              <a:solidFill>
                <a:srgbClr val="005300"/>
              </a:solidFill>
            </a:endParaRPr>
          </a:p>
        </p:txBody>
      </p:sp>
      <p:sp>
        <p:nvSpPr>
          <p:cNvPr id="6" name="Tekstfelt 5"/>
          <p:cNvSpPr txBox="1"/>
          <p:nvPr/>
        </p:nvSpPr>
        <p:spPr>
          <a:xfrm>
            <a:off x="663031" y="1927102"/>
            <a:ext cx="5537743" cy="2831544"/>
          </a:xfrm>
          <a:prstGeom prst="rect">
            <a:avLst/>
          </a:prstGeom>
          <a:noFill/>
        </p:spPr>
        <p:txBody>
          <a:bodyPr wrap="square" rtlCol="0">
            <a:spAutoFit/>
          </a:bodyPr>
          <a:lstStyle/>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Direktivet förpliktigar alla offentliga myndigheter och </a:t>
            </a:r>
            <a:r>
              <a:rPr lang="sv-SE" sz="2000" dirty="0">
                <a:latin typeface="华文细黑"/>
                <a:ea typeface="华文细黑"/>
                <a:cs typeface="华文细黑"/>
              </a:rPr>
              <a:t>offentliga </a:t>
            </a:r>
            <a:r>
              <a:rPr lang="sv-SE" sz="2000" dirty="0" smtClean="0">
                <a:latin typeface="华文细黑"/>
                <a:ea typeface="华文细黑"/>
                <a:cs typeface="华文细黑"/>
              </a:rPr>
              <a:t>kollektivtransportaktörer att ta hänsyn till:</a:t>
            </a:r>
          </a:p>
          <a:p>
            <a:pPr marL="358775" indent="-358775" eaLnBrk="0" fontAlgn="base" hangingPunct="0">
              <a:spcBef>
                <a:spcPct val="0"/>
              </a:spcBef>
              <a:spcAft>
                <a:spcPct val="0"/>
              </a:spcAft>
              <a:buSzPct val="80000"/>
              <a:defRPr/>
            </a:pPr>
            <a:endParaRPr lang="sv-SE" sz="2000" dirty="0" smtClean="0">
              <a:latin typeface="华文细黑"/>
              <a:ea typeface="华文细黑"/>
              <a:cs typeface="华文细黑"/>
            </a:endParaRPr>
          </a:p>
          <a:p>
            <a:pPr marL="358775" lvl="2"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bränsleförbrukning</a:t>
            </a:r>
          </a:p>
          <a:p>
            <a:pPr marL="358775" lvl="2"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CO2-utsläpp</a:t>
            </a:r>
          </a:p>
          <a:p>
            <a:pPr marL="358775" lvl="2"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skadliga lokala utsläpp (kväveoxider, partiklar, icke-metankolväten)</a:t>
            </a:r>
          </a:p>
          <a:p>
            <a:endParaRPr lang="sv-SE" dirty="0" smtClean="0"/>
          </a:p>
        </p:txBody>
      </p:sp>
      <p:pic>
        <p:nvPicPr>
          <p:cNvPr id="9" name="Picture 8" descr="ICLEIbookelt_EU-flag_sxc.hu.jpg"/>
          <p:cNvPicPr>
            <a:picLocks noChangeAspect="1"/>
          </p:cNvPicPr>
          <p:nvPr/>
        </p:nvPicPr>
        <p:blipFill>
          <a:blip r:embed="rId4"/>
          <a:stretch>
            <a:fillRect/>
          </a:stretch>
        </p:blipFill>
        <p:spPr>
          <a:xfrm>
            <a:off x="6619610" y="0"/>
            <a:ext cx="2524390" cy="3350198"/>
          </a:xfrm>
          <a:prstGeom prst="rect">
            <a:avLst/>
          </a:prstGeom>
        </p:spPr>
      </p:pic>
      <p:sp>
        <p:nvSpPr>
          <p:cNvPr id="10" name="TextBox 9"/>
          <p:cNvSpPr txBox="1"/>
          <p:nvPr/>
        </p:nvSpPr>
        <p:spPr>
          <a:xfrm>
            <a:off x="6613023" y="3350198"/>
            <a:ext cx="3964374" cy="230832"/>
          </a:xfrm>
          <a:prstGeom prst="rect">
            <a:avLst/>
          </a:prstGeom>
          <a:noFill/>
        </p:spPr>
        <p:txBody>
          <a:bodyPr wrap="square" rtlCol="0">
            <a:spAutoFit/>
          </a:bodyPr>
          <a:lstStyle/>
          <a:p>
            <a:r>
              <a:rPr lang="de-DE" sz="900" dirty="0" smtClean="0">
                <a:solidFill>
                  <a:schemeClr val="bg1">
                    <a:lumMod val="50000"/>
                  </a:schemeClr>
                </a:solidFill>
              </a:rPr>
              <a:t>© </a:t>
            </a:r>
            <a:r>
              <a:rPr lang="en-US" sz="900" dirty="0" smtClean="0">
                <a:solidFill>
                  <a:schemeClr val="bg1">
                    <a:lumMod val="50000"/>
                  </a:schemeClr>
                </a:solidFill>
              </a:rPr>
              <a:t>Photo courtesy of </a:t>
            </a:r>
            <a:r>
              <a:rPr lang="en-US" sz="900" dirty="0" err="1" smtClean="0">
                <a:solidFill>
                  <a:schemeClr val="bg1">
                    <a:lumMod val="50000"/>
                  </a:schemeClr>
                </a:solidFill>
              </a:rPr>
              <a:t>ICLEIbooklet</a:t>
            </a:r>
            <a:r>
              <a:rPr lang="en-US" sz="900" dirty="0" smtClean="0">
                <a:solidFill>
                  <a:schemeClr val="bg1">
                    <a:lumMod val="50000"/>
                  </a:schemeClr>
                </a:solidFill>
              </a:rPr>
              <a:t>  by  ICLEI </a:t>
            </a:r>
            <a:endParaRPr lang="de-DE" sz="900" dirty="0">
              <a:solidFill>
                <a:schemeClr val="bg1">
                  <a:lumMod val="50000"/>
                </a:schemeClr>
              </a:solidFill>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a:bodyPr>
          <a:lstStyle/>
          <a:p>
            <a:pPr algn="l"/>
            <a:r>
              <a:rPr lang="sv-SE" sz="3000" dirty="0" smtClean="0">
                <a:solidFill>
                  <a:srgbClr val="005300"/>
                </a:solidFill>
              </a:rPr>
              <a:t>Rekommendationer: Livscykelkostnader</a:t>
            </a:r>
            <a:endParaRPr lang="sv-SE" sz="3000" dirty="0">
              <a:solidFill>
                <a:srgbClr val="005300"/>
              </a:solidFill>
            </a:endParaRPr>
          </a:p>
        </p:txBody>
      </p:sp>
      <p:sp>
        <p:nvSpPr>
          <p:cNvPr id="6" name="Tekstfelt 5"/>
          <p:cNvSpPr txBox="1"/>
          <p:nvPr/>
        </p:nvSpPr>
        <p:spPr>
          <a:xfrm>
            <a:off x="627407" y="1927102"/>
            <a:ext cx="7708213" cy="4401205"/>
          </a:xfrm>
          <a:prstGeom prst="rect">
            <a:avLst/>
          </a:prstGeom>
          <a:noFill/>
        </p:spPr>
        <p:txBody>
          <a:bodyPr wrap="square" rtlCol="0">
            <a:spAutoFit/>
          </a:bodyPr>
          <a:lstStyle/>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Fordons livscykelkostnader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bränslekostnader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kvittblivningskostnader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inköpspris</a:t>
            </a:r>
          </a:p>
          <a:p>
            <a:pPr marL="358775" indent="-358775" eaLnBrk="0" fontAlgn="base" hangingPunct="0">
              <a:spcBef>
                <a:spcPct val="0"/>
              </a:spcBef>
              <a:spcAft>
                <a:spcPct val="0"/>
              </a:spcAft>
              <a:buSzPct val="80000"/>
              <a:buFont typeface="Wingdings" pitchFamily="2" charset="2"/>
              <a:buChar char=""/>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Ingår i fordons livscykelkostnader: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investeringskostnad</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fordonsskatt</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energianvändning, baserat på kostnaderna för bränsleförbrukning under fordonets livslängd</a:t>
            </a:r>
          </a:p>
          <a:p>
            <a:pPr marL="358775" indent="-358775" eaLnBrk="0" fontAlgn="base" hangingPunct="0">
              <a:spcBef>
                <a:spcPct val="0"/>
              </a:spcBef>
              <a:spcAft>
                <a:spcPct val="0"/>
              </a:spcAft>
              <a:buSzPct val="80000"/>
              <a:buFont typeface="Wingdings" pitchFamily="2" charset="2"/>
              <a:buChar char=""/>
              <a:defRPr/>
            </a:pPr>
            <a:r>
              <a:rPr lang="sv-SE" sz="2000" dirty="0">
                <a:latin typeface="华文细黑"/>
                <a:ea typeface="华文细黑"/>
                <a:cs typeface="华文细黑"/>
              </a:rPr>
              <a:t>u</a:t>
            </a:r>
            <a:r>
              <a:rPr lang="sv-SE" sz="2000" dirty="0" smtClean="0">
                <a:latin typeface="华文细黑"/>
                <a:ea typeface="华文细黑"/>
                <a:cs typeface="华文细黑"/>
              </a:rPr>
              <a:t>nderhållskostnader bestående av material- och arbetskostnader för motorolja, däck, reservdelar</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försäkringskostnad</a:t>
            </a: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skrotningskostnad eller premie</a:t>
            </a: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PRIMES II objekt.jpg"/>
          <p:cNvPicPr>
            <a:picLocks noChangeAspect="1"/>
          </p:cNvPicPr>
          <p:nvPr/>
        </p:nvPicPr>
        <p:blipFill rotWithShape="1">
          <a:blip r:embed="rId2">
            <a:alphaModFix amt="31000"/>
            <a:extLst>
              <a:ext uri="{28A0092B-C50C-407E-A947-70E740481C1C}">
                <a14:useLocalDpi xmlns:a14="http://schemas.microsoft.com/office/drawing/2010/main" val="0"/>
              </a:ext>
            </a:extLst>
          </a:blip>
          <a:srcRect l="2025" b="2357"/>
          <a:stretch/>
        </p:blipFill>
        <p:spPr>
          <a:xfrm>
            <a:off x="0"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 </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77500" lnSpcReduction="20000"/>
          </a:bodyPr>
          <a:lstStyle/>
          <a:p>
            <a:pPr algn="l"/>
            <a:r>
              <a:rPr lang="sv-SE" sz="3000" dirty="0" smtClean="0">
                <a:solidFill>
                  <a:srgbClr val="005300"/>
                </a:solidFill>
              </a:rPr>
              <a:t>Rekommendationer: Föremålet för upphandling</a:t>
            </a:r>
            <a:endParaRPr lang="sv-SE" sz="3000" dirty="0">
              <a:solidFill>
                <a:srgbClr val="005300"/>
              </a:solidFill>
            </a:endParaRPr>
          </a:p>
        </p:txBody>
      </p:sp>
      <p:sp>
        <p:nvSpPr>
          <p:cNvPr id="6" name="Tekstfelt 5"/>
          <p:cNvSpPr txBox="1"/>
          <p:nvPr/>
        </p:nvSpPr>
        <p:spPr>
          <a:xfrm>
            <a:off x="627406" y="1947537"/>
            <a:ext cx="7708213" cy="2923877"/>
          </a:xfrm>
          <a:prstGeom prst="rect">
            <a:avLst/>
          </a:prstGeom>
          <a:noFill/>
        </p:spPr>
        <p:txBody>
          <a:bodyPr wrap="square" rtlCol="0">
            <a:spAutoFit/>
          </a:bodyPr>
          <a:lstStyle/>
          <a:p>
            <a:pPr marL="358775" indent="-358775" eaLnBrk="0" fontAlgn="base" hangingPunct="0">
              <a:spcBef>
                <a:spcPct val="0"/>
              </a:spcBef>
              <a:spcAft>
                <a:spcPct val="0"/>
              </a:spcAft>
              <a:buSzPct val="80000"/>
              <a:buFont typeface="Wingdings" pitchFamily="2" charset="2"/>
              <a:buChar char=""/>
              <a:defRPr/>
            </a:pPr>
            <a:r>
              <a:rPr lang="sv-SE" sz="2000" dirty="0">
                <a:latin typeface="华文细黑"/>
                <a:ea typeface="华文细黑"/>
                <a:cs typeface="华文细黑"/>
              </a:rPr>
              <a:t>Inkludera hållbarhetsaspekter för föremålet för upphandling</a:t>
            </a:r>
          </a:p>
          <a:p>
            <a:pPr eaLnBrk="0" fontAlgn="base" hangingPunct="0">
              <a:spcBef>
                <a:spcPct val="0"/>
              </a:spcBef>
              <a:spcAft>
                <a:spcPct val="0"/>
              </a:spcAft>
              <a:buSzPct val="80000"/>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Exempel: Ramöverenskommelse för upphandling eller </a:t>
            </a:r>
            <a:r>
              <a:rPr lang="sv-SE" sz="2000" dirty="0" err="1" smtClean="0">
                <a:latin typeface="华文细黑"/>
                <a:ea typeface="华文细黑"/>
                <a:cs typeface="华文细黑"/>
              </a:rPr>
              <a:t>leasning</a:t>
            </a:r>
            <a:r>
              <a:rPr lang="sv-SE" sz="2000" dirty="0" smtClean="0">
                <a:latin typeface="华文细黑"/>
                <a:ea typeface="华文细黑"/>
                <a:cs typeface="华文细黑"/>
              </a:rPr>
              <a:t> av bilar med låga utsläpp</a:t>
            </a:r>
          </a:p>
          <a:p>
            <a:pPr marL="358775" indent="-358775" eaLnBrk="0" fontAlgn="base" hangingPunct="0">
              <a:spcBef>
                <a:spcPct val="0"/>
              </a:spcBef>
              <a:spcAft>
                <a:spcPct val="0"/>
              </a:spcAft>
              <a:buSzPct val="80000"/>
              <a:buFont typeface="Wingdings" pitchFamily="2" charset="2"/>
              <a:buChar char=""/>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buFont typeface="Wingdings" pitchFamily="2" charset="2"/>
              <a:buChar char=""/>
              <a:defRPr/>
            </a:pPr>
            <a:r>
              <a:rPr lang="sv-SE" sz="2000" dirty="0" smtClean="0">
                <a:latin typeface="华文细黑"/>
                <a:ea typeface="华文细黑"/>
                <a:cs typeface="华文细黑"/>
              </a:rPr>
              <a:t>Observera: Tänk på principen om icke-diskriminering när specifika bilmärken anges</a:t>
            </a:r>
            <a:endParaRPr lang="sv-SE" sz="2000" dirty="0" smtClean="0">
              <a:latin typeface="+mj-lt"/>
            </a:endParaRPr>
          </a:p>
          <a:p>
            <a:pPr marL="809625" lvl="1" indent="-309563">
              <a:lnSpc>
                <a:spcPct val="110000"/>
              </a:lnSpc>
              <a:spcAft>
                <a:spcPct val="0"/>
              </a:spcAft>
            </a:pPr>
            <a:r>
              <a:rPr lang="sv-SE" sz="2000" dirty="0" smtClean="0">
                <a:solidFill>
                  <a:srgbClr val="262626"/>
                </a:solidFill>
                <a:latin typeface="STXihei"/>
                <a:ea typeface="ＭＳ Ｐゴシック" pitchFamily="34" charset="-128"/>
              </a:rPr>
              <a:t/>
            </a:r>
            <a:br>
              <a:rPr lang="sv-SE" sz="2000" dirty="0" smtClean="0">
                <a:solidFill>
                  <a:srgbClr val="262626"/>
                </a:solidFill>
                <a:latin typeface="STXihei"/>
                <a:ea typeface="ＭＳ Ｐゴシック" pitchFamily="34" charset="-128"/>
              </a:rPr>
            </a:br>
            <a:endParaRPr lang="sv-SE" sz="2000" dirty="0">
              <a:latin typeface="STXihei"/>
              <a:ea typeface="华文细黑"/>
              <a:cs typeface="华文细黑"/>
            </a:endParaRPr>
          </a:p>
        </p:txBody>
      </p:sp>
    </p:spTree>
    <p:extLst>
      <p:ext uri="{BB962C8B-B14F-4D97-AF65-F5344CB8AC3E}">
        <p14:creationId xmlns:p14="http://schemas.microsoft.com/office/powerpoint/2010/main" val="4200064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PRIMES II objekt.jpg"/>
          <p:cNvPicPr>
            <a:picLocks noChangeAspect="1"/>
          </p:cNvPicPr>
          <p:nvPr/>
        </p:nvPicPr>
        <p:blipFill rotWithShape="1">
          <a:blip r:embed="rId3">
            <a:alphaModFix amt="31000"/>
            <a:extLst>
              <a:ext uri="{28A0092B-C50C-407E-A947-70E740481C1C}">
                <a14:useLocalDpi xmlns:a14="http://schemas.microsoft.com/office/drawing/2010/main" val="0"/>
              </a:ext>
            </a:extLst>
          </a:blip>
          <a:srcRect l="2025" b="2357"/>
          <a:stretch/>
        </p:blipFill>
        <p:spPr>
          <a:xfrm>
            <a:off x="-201881" y="203725"/>
            <a:ext cx="5420715" cy="6654275"/>
          </a:xfrm>
          <a:prstGeom prst="rect">
            <a:avLst/>
          </a:prstGeom>
        </p:spPr>
      </p:pic>
      <p:sp>
        <p:nvSpPr>
          <p:cNvPr id="2" name="Titel 1"/>
          <p:cNvSpPr>
            <a:spLocks noGrp="1"/>
          </p:cNvSpPr>
          <p:nvPr>
            <p:ph type="ctrTitle"/>
          </p:nvPr>
        </p:nvSpPr>
        <p:spPr>
          <a:xfrm>
            <a:off x="627407" y="510978"/>
            <a:ext cx="5985616" cy="642366"/>
          </a:xfrm>
        </p:spPr>
        <p:txBody>
          <a:bodyPr>
            <a:normAutofit fontScale="90000"/>
          </a:bodyPr>
          <a:lstStyle/>
          <a:p>
            <a:pPr algn="l"/>
            <a:r>
              <a:rPr lang="da-DK" dirty="0" smtClean="0">
                <a:solidFill>
                  <a:srgbClr val="005300"/>
                </a:solidFill>
                <a:latin typeface="华文黑体"/>
                <a:ea typeface="华文黑体"/>
                <a:cs typeface="华文黑体"/>
              </a:rPr>
              <a:t>PRIMES</a:t>
            </a:r>
            <a:endParaRPr lang="da-DK" dirty="0">
              <a:solidFill>
                <a:srgbClr val="005300"/>
              </a:solidFill>
              <a:latin typeface="华文黑体"/>
              <a:ea typeface="华文黑体"/>
              <a:cs typeface="华文黑体"/>
            </a:endParaRPr>
          </a:p>
        </p:txBody>
      </p:sp>
      <p:sp>
        <p:nvSpPr>
          <p:cNvPr id="3" name="Undertitel 2"/>
          <p:cNvSpPr>
            <a:spLocks noGrp="1"/>
          </p:cNvSpPr>
          <p:nvPr>
            <p:ph type="subTitle" idx="1"/>
          </p:nvPr>
        </p:nvSpPr>
        <p:spPr>
          <a:xfrm>
            <a:off x="627407" y="1153344"/>
            <a:ext cx="6400800" cy="642364"/>
          </a:xfrm>
        </p:spPr>
        <p:txBody>
          <a:bodyPr>
            <a:normAutofit fontScale="85000" lnSpcReduction="10000"/>
          </a:bodyPr>
          <a:lstStyle/>
          <a:p>
            <a:pPr algn="l"/>
            <a:r>
              <a:rPr lang="sv-SE" sz="3000" dirty="0" smtClean="0">
                <a:solidFill>
                  <a:srgbClr val="005300"/>
                </a:solidFill>
              </a:rPr>
              <a:t>Rekommendationer: Tekniska specifikationer I</a:t>
            </a:r>
            <a:endParaRPr lang="sv-SE" sz="3000" dirty="0">
              <a:solidFill>
                <a:srgbClr val="005300"/>
              </a:solidFill>
            </a:endParaRPr>
          </a:p>
        </p:txBody>
      </p:sp>
      <p:sp>
        <p:nvSpPr>
          <p:cNvPr id="8" name="Tekstfelt 7"/>
          <p:cNvSpPr txBox="1"/>
          <p:nvPr/>
        </p:nvSpPr>
        <p:spPr>
          <a:xfrm>
            <a:off x="627407" y="1812996"/>
            <a:ext cx="4905342" cy="984885"/>
          </a:xfrm>
          <a:prstGeom prst="rect">
            <a:avLst/>
          </a:prstGeom>
          <a:noFill/>
        </p:spPr>
        <p:txBody>
          <a:bodyPr wrap="square" rtlCol="0">
            <a:spAutoFit/>
          </a:bodyPr>
          <a:lstStyle/>
          <a:p>
            <a:pPr marL="358775" indent="-358775"/>
            <a:endParaRPr lang="en-US" sz="2000" dirty="0" smtClean="0">
              <a:solidFill>
                <a:srgbClr val="0D0D0D"/>
              </a:solidFill>
              <a:latin typeface="Arial" pitchFamily="34" charset="0"/>
              <a:ea typeface="ＭＳ Ｐゴシック" pitchFamily="34" charset="-128"/>
            </a:endParaRPr>
          </a:p>
          <a:p>
            <a:r>
              <a:rPr lang="da-DK" sz="2000" dirty="0"/>
              <a:t>	</a:t>
            </a:r>
          </a:p>
          <a:p>
            <a:endParaRPr lang="da-DK" dirty="0"/>
          </a:p>
        </p:txBody>
      </p:sp>
      <p:sp>
        <p:nvSpPr>
          <p:cNvPr id="7" name="Rectangle 6"/>
          <p:cNvSpPr/>
          <p:nvPr/>
        </p:nvSpPr>
        <p:spPr>
          <a:xfrm>
            <a:off x="627407" y="2030681"/>
            <a:ext cx="6525868" cy="3170099"/>
          </a:xfrm>
          <a:prstGeom prst="rect">
            <a:avLst/>
          </a:prstGeom>
        </p:spPr>
        <p:txBody>
          <a:bodyPr wrap="square">
            <a:spAutoFit/>
          </a:bodyPr>
          <a:lstStyle/>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Maximal bränsleförbrukning kan definieras som:</a:t>
            </a:r>
          </a:p>
          <a:p>
            <a:pPr marL="358775" indent="-358775" eaLnBrk="0" fontAlgn="base" hangingPunct="0">
              <a:spcBef>
                <a:spcPct val="0"/>
              </a:spcBef>
              <a:spcAft>
                <a:spcPct val="0"/>
              </a:spcAft>
              <a:buSzPct val="80000"/>
              <a:defRPr/>
            </a:pPr>
            <a:endParaRPr lang="sv-SE" sz="2000" dirty="0" smtClean="0">
              <a:latin typeface="华文细黑"/>
              <a:ea typeface="华文细黑"/>
              <a:cs typeface="华文细黑"/>
            </a:endParaRP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1. </a:t>
            </a:r>
            <a:r>
              <a:rPr lang="sv-SE" sz="2000" b="1" dirty="0" smtClean="0">
                <a:latin typeface="华文细黑"/>
                <a:ea typeface="华文细黑"/>
                <a:cs typeface="华文细黑"/>
              </a:rPr>
              <a:t>CO</a:t>
            </a:r>
            <a:r>
              <a:rPr lang="sv-SE" sz="2000" b="1" baseline="-25000" dirty="0" smtClean="0">
                <a:latin typeface="华文细黑"/>
                <a:ea typeface="华文细黑"/>
                <a:cs typeface="华文细黑"/>
              </a:rPr>
              <a:t>2</a:t>
            </a:r>
            <a:r>
              <a:rPr lang="sv-SE" sz="2000" b="1" dirty="0" smtClean="0">
                <a:latin typeface="华文细黑"/>
                <a:ea typeface="华文细黑"/>
                <a:cs typeface="华文细黑"/>
              </a:rPr>
              <a:t>-utsläpp:</a:t>
            </a:r>
            <a:r>
              <a:rPr lang="sv-SE" sz="2000" dirty="0" smtClean="0">
                <a:latin typeface="华文细黑"/>
                <a:ea typeface="华文细黑"/>
                <a:cs typeface="华文细黑"/>
              </a:rPr>
              <a:t> max. 110 g/km</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2. </a:t>
            </a:r>
            <a:r>
              <a:rPr lang="sv-SE" sz="2000" b="1" dirty="0" err="1" smtClean="0">
                <a:latin typeface="华文细黑"/>
                <a:ea typeface="华文细黑"/>
                <a:cs typeface="华文细黑"/>
              </a:rPr>
              <a:t>Ecodriving</a:t>
            </a:r>
            <a:r>
              <a:rPr lang="sv-SE" sz="2000" b="1" dirty="0" smtClean="0">
                <a:latin typeface="华文细黑"/>
                <a:ea typeface="华文细黑"/>
                <a:cs typeface="华文细黑"/>
              </a:rPr>
              <a:t>: </a:t>
            </a:r>
            <a:r>
              <a:rPr lang="sv-SE" sz="2000" dirty="0" smtClean="0">
                <a:latin typeface="华文细黑"/>
                <a:ea typeface="华文细黑"/>
                <a:cs typeface="华文细黑"/>
              </a:rPr>
              <a:t>	Bilar/skåpbilar är försedda med information/instruktioner om </a:t>
            </a:r>
            <a:r>
              <a:rPr lang="sv-SE" sz="2000" dirty="0" err="1" smtClean="0">
                <a:latin typeface="华文细黑"/>
                <a:ea typeface="华文细黑"/>
                <a:cs typeface="华文细黑"/>
              </a:rPr>
              <a:t>ecodriving</a:t>
            </a:r>
            <a:r>
              <a:rPr lang="sv-SE" sz="2000" dirty="0" smtClean="0">
                <a:latin typeface="华文细黑"/>
                <a:ea typeface="华文细黑"/>
                <a:cs typeface="华文细黑"/>
              </a:rPr>
              <a:t> för fordonet</a:t>
            </a:r>
          </a:p>
          <a:p>
            <a:pPr marL="358775" indent="-358775" eaLnBrk="0" fontAlgn="base" hangingPunct="0">
              <a:spcBef>
                <a:spcPct val="0"/>
              </a:spcBef>
              <a:spcAft>
                <a:spcPct val="0"/>
              </a:spcAft>
              <a:buSzPct val="80000"/>
              <a:defRPr/>
            </a:pPr>
            <a:r>
              <a:rPr lang="sv-SE" sz="2000" dirty="0" smtClean="0">
                <a:latin typeface="华文细黑"/>
                <a:ea typeface="华文细黑"/>
                <a:cs typeface="华文细黑"/>
              </a:rPr>
              <a:t> </a:t>
            </a:r>
          </a:p>
          <a:p>
            <a:pPr marL="358775" indent="-358775" eaLnBrk="0" fontAlgn="base" hangingPunct="0">
              <a:spcBef>
                <a:spcPct val="0"/>
              </a:spcBef>
              <a:spcAft>
                <a:spcPct val="0"/>
              </a:spcAft>
              <a:buSzPct val="80000"/>
              <a:defRPr/>
            </a:pPr>
            <a:r>
              <a:rPr lang="sv-SE" sz="2000" dirty="0" smtClean="0">
                <a:effectLst>
                  <a:outerShdw blurRad="38100" dist="38100" dir="2700000" algn="tl">
                    <a:srgbClr val="000000">
                      <a:alpha val="43137"/>
                    </a:srgbClr>
                  </a:outerShdw>
                </a:effectLst>
                <a:latin typeface="华文细黑"/>
                <a:ea typeface="华文细黑"/>
                <a:cs typeface="华文细黑"/>
              </a:rPr>
              <a:t>	Verifiering: </a:t>
            </a:r>
            <a:r>
              <a:rPr lang="sv-SE" sz="2000" dirty="0" smtClean="0">
                <a:latin typeface="华文细黑"/>
                <a:ea typeface="华文细黑"/>
                <a:cs typeface="华文细黑"/>
              </a:rPr>
              <a:t>Anbudsgivaren tillhandahåller dokumentation som innehåller den information som krävs</a:t>
            </a:r>
          </a:p>
          <a:p>
            <a:endParaRPr lang="sv-SE" sz="2000" dirty="0"/>
          </a:p>
        </p:txBody>
      </p:sp>
    </p:spTree>
    <p:extLst>
      <p:ext uri="{BB962C8B-B14F-4D97-AF65-F5344CB8AC3E}">
        <p14:creationId xmlns:p14="http://schemas.microsoft.com/office/powerpoint/2010/main" val="2625191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TotalTime>
  <Words>2306</Words>
  <Application>Microsoft Office PowerPoint</Application>
  <PresentationFormat>Bildspel på skärmen (4:3)</PresentationFormat>
  <Paragraphs>390</Paragraphs>
  <Slides>28</Slides>
  <Notes>27</Notes>
  <HiddenSlides>0</HiddenSlides>
  <MMClips>0</MMClips>
  <ScaleCrop>false</ScaleCrop>
  <HeadingPairs>
    <vt:vector size="6" baseType="variant">
      <vt:variant>
        <vt:lpstr>Tema</vt:lpstr>
      </vt:variant>
      <vt:variant>
        <vt:i4>1</vt:i4>
      </vt:variant>
      <vt:variant>
        <vt:lpstr>Serverprogram för OLE-inbäddning</vt:lpstr>
      </vt:variant>
      <vt:variant>
        <vt:i4>1</vt:i4>
      </vt:variant>
      <vt:variant>
        <vt:lpstr>Bildrubriker</vt:lpstr>
      </vt:variant>
      <vt:variant>
        <vt:i4>28</vt:i4>
      </vt:variant>
    </vt:vector>
  </HeadingPairs>
  <TitlesOfParts>
    <vt:vector size="30" baseType="lpstr">
      <vt:lpstr>Kontortema</vt:lpstr>
      <vt:lpstr>Picture</vt:lpstr>
      <vt:lpstr>PRIMES</vt:lpstr>
      <vt:lpstr>PRIMES</vt:lpstr>
      <vt:lpstr>PRIMES</vt:lpstr>
      <vt:lpstr>PRIMES</vt:lpstr>
      <vt:lpstr>PRIMES</vt:lpstr>
      <vt:lpstr>PRIMES</vt:lpstr>
      <vt:lpstr>PRIMES</vt:lpstr>
      <vt:lpstr>PRIMES </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lpstr>PRIMES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Overskrift</dc:title>
  <dc:creator>Frederikke Becher</dc:creator>
  <cp:lastModifiedBy>Karin Abrahamsson</cp:lastModifiedBy>
  <cp:revision>610</cp:revision>
  <dcterms:created xsi:type="dcterms:W3CDTF">2014-04-06T08:37:03Z</dcterms:created>
  <dcterms:modified xsi:type="dcterms:W3CDTF">2014-10-14T13:35:20Z</dcterms:modified>
</cp:coreProperties>
</file>